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361" r:id="rId2"/>
    <p:sldId id="362" r:id="rId3"/>
    <p:sldId id="257" r:id="rId4"/>
    <p:sldId id="258" r:id="rId5"/>
    <p:sldId id="259" r:id="rId6"/>
    <p:sldId id="260" r:id="rId7"/>
    <p:sldId id="261" r:id="rId8"/>
    <p:sldId id="264" r:id="rId9"/>
    <p:sldId id="265" r:id="rId10"/>
    <p:sldId id="266" r:id="rId11"/>
    <p:sldId id="278" r:id="rId12"/>
    <p:sldId id="271" r:id="rId13"/>
    <p:sldId id="272" r:id="rId14"/>
    <p:sldId id="279" r:id="rId15"/>
    <p:sldId id="274" r:id="rId16"/>
    <p:sldId id="276" r:id="rId17"/>
    <p:sldId id="280" r:id="rId18"/>
    <p:sldId id="281" r:id="rId19"/>
    <p:sldId id="282" r:id="rId20"/>
    <p:sldId id="283" r:id="rId21"/>
    <p:sldId id="289"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64" r:id="rId38"/>
    <p:sldId id="359" r:id="rId3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900" autoAdjust="0"/>
    <p:restoredTop sz="92639" autoAdjust="0"/>
  </p:normalViewPr>
  <p:slideViewPr>
    <p:cSldViewPr>
      <p:cViewPr varScale="1">
        <p:scale>
          <a:sx n="65" d="100"/>
          <a:sy n="65" d="100"/>
        </p:scale>
        <p:origin x="150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5677D6DB-21C0-42DD-8896-FA9B533E0609}" type="datetimeFigureOut">
              <a:rPr lang="fa-IR" smtClean="0"/>
              <a:pPr/>
              <a:t>28/12/1444</a:t>
            </a:fld>
            <a:endParaRPr lang="fa-IR"/>
          </a:p>
        </p:txBody>
      </p:sp>
      <p:sp>
        <p:nvSpPr>
          <p:cNvPr id="17" name="Footer Placeholder 16"/>
          <p:cNvSpPr>
            <a:spLocks noGrp="1"/>
          </p:cNvSpPr>
          <p:nvPr>
            <p:ph type="ftr" sz="quarter" idx="11"/>
          </p:nvPr>
        </p:nvSpPr>
        <p:spPr>
          <a:xfrm>
            <a:off x="5410200" y="4205288"/>
            <a:ext cx="1295400" cy="457200"/>
          </a:xfrm>
        </p:spPr>
        <p:txBody>
          <a:bodyPr/>
          <a:lstStyle/>
          <a:p>
            <a:endParaRPr lang="fa-IR"/>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F18CF48-5822-4DAF-9BBA-ADA9C2BB860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Free PPT _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dirty="0" smtClean="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554163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5677D6DB-21C0-42DD-8896-FA9B533E0609}" type="datetimeFigureOut">
              <a:rPr lang="fa-IR" smtClean="0"/>
              <a:pPr/>
              <a:t>28/12/1444</a:t>
            </a:fld>
            <a:endParaRPr lang="fa-IR"/>
          </a:p>
        </p:txBody>
      </p:sp>
      <p:sp>
        <p:nvSpPr>
          <p:cNvPr id="27" name="Slide Number Placeholder 26"/>
          <p:cNvSpPr>
            <a:spLocks noGrp="1"/>
          </p:cNvSpPr>
          <p:nvPr>
            <p:ph type="sldNum" sz="quarter" idx="11"/>
          </p:nvPr>
        </p:nvSpPr>
        <p:spPr/>
        <p:txBody>
          <a:bodyPr rtlCol="0"/>
          <a:lstStyle/>
          <a:p>
            <a:fld id="{DF18CF48-5822-4DAF-9BBA-ADA9C2BB860B}"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5677D6DB-21C0-42DD-8896-FA9B533E0609}" type="datetimeFigureOut">
              <a:rPr lang="fa-IR" smtClean="0"/>
              <a:pPr/>
              <a:t>28/12/1444</a:t>
            </a:fld>
            <a:endParaRPr lang="fa-IR"/>
          </a:p>
        </p:txBody>
      </p:sp>
      <p:sp>
        <p:nvSpPr>
          <p:cNvPr id="4" name="Footer Placeholder 3"/>
          <p:cNvSpPr>
            <a:spLocks noGrp="1"/>
          </p:cNvSpPr>
          <p:nvPr>
            <p:ph type="ftr" sz="quarter" idx="11"/>
          </p:nvPr>
        </p:nvSpPr>
        <p:spPr>
          <a:xfrm>
            <a:off x="5257800" y="612648"/>
            <a:ext cx="1325880" cy="457200"/>
          </a:xfrm>
        </p:spPr>
        <p:txBody>
          <a:bodyPr/>
          <a:lstStyle/>
          <a:p>
            <a:endParaRPr lang="fa-IR"/>
          </a:p>
        </p:txBody>
      </p:sp>
      <p:sp>
        <p:nvSpPr>
          <p:cNvPr id="5" name="Slide Number Placeholder 4"/>
          <p:cNvSpPr>
            <a:spLocks noGrp="1"/>
          </p:cNvSpPr>
          <p:nvPr>
            <p:ph type="sldNum" sz="quarter" idx="12"/>
          </p:nvPr>
        </p:nvSpPr>
        <p:spPr>
          <a:xfrm>
            <a:off x="8174736" y="2272"/>
            <a:ext cx="762000" cy="365760"/>
          </a:xfrm>
        </p:spPr>
        <p:txBody>
          <a:bodyPr/>
          <a:lstStyle/>
          <a:p>
            <a:fld id="{DF18CF48-5822-4DAF-9BBA-ADA9C2BB860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77D6DB-21C0-42DD-8896-FA9B533E0609}" type="datetimeFigureOut">
              <a:rPr lang="fa-IR" smtClean="0"/>
              <a:pPr/>
              <a:t>28/12/1444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677D6DB-21C0-42DD-8896-FA9B533E0609}" type="datetimeFigureOut">
              <a:rPr lang="fa-IR" smtClean="0"/>
              <a:pPr/>
              <a:t>28/12/1444</a:t>
            </a:fld>
            <a:endParaRPr lang="fa-I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fa-I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F18CF48-5822-4DAF-9BBA-ADA9C2BB860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3"/>
          <p:cNvSpPr>
            <a:spLocks noGrp="1" noChangeArrowheads="1"/>
          </p:cNvSpPr>
          <p:nvPr>
            <p:ph idx="1"/>
          </p:nvPr>
        </p:nvSpPr>
        <p:spPr>
          <a:xfrm>
            <a:off x="457200" y="1752600"/>
            <a:ext cx="8229600" cy="3352800"/>
          </a:xfrm>
          <a:solidFill>
            <a:schemeClr val="accent2">
              <a:lumMod val="75000"/>
            </a:schemeClr>
          </a:solidFill>
        </p:spPr>
        <p:txBody>
          <a:bodyPr rtlCol="0">
            <a:normAutofit/>
          </a:bodyPr>
          <a:lstStyle/>
          <a:p>
            <a:pPr algn="ctr" eaLnBrk="1" fontAlgn="auto" hangingPunct="1">
              <a:lnSpc>
                <a:spcPct val="80000"/>
              </a:lnSpc>
              <a:spcAft>
                <a:spcPts val="0"/>
              </a:spcAft>
              <a:buFont typeface="Wingdings 3" charset="2"/>
              <a:buChar char=""/>
              <a:defRPr/>
            </a:pPr>
            <a:endParaRPr lang="fa-IR" sz="7200" b="1" dirty="0" smtClean="0">
              <a:solidFill>
                <a:schemeClr val="tx1">
                  <a:lumMod val="75000"/>
                  <a:lumOff val="25000"/>
                </a:schemeClr>
              </a:solidFill>
              <a:effectLst>
                <a:outerShdw blurRad="38100" dist="38100" dir="2700000" algn="tl">
                  <a:srgbClr val="C0C0C0"/>
                </a:outerShdw>
              </a:effectLst>
              <a:cs typeface="B Nazanin" pitchFamily="2" charset="-78"/>
            </a:endParaRPr>
          </a:p>
          <a:p>
            <a:pPr marL="0" indent="0" algn="ctr" eaLnBrk="1" fontAlgn="auto" hangingPunct="1">
              <a:lnSpc>
                <a:spcPct val="80000"/>
              </a:lnSpc>
              <a:spcAft>
                <a:spcPts val="0"/>
              </a:spcAft>
              <a:buFont typeface="Arial" panose="020B0604020202020204" pitchFamily="34" charset="0"/>
              <a:buNone/>
              <a:defRPr/>
            </a:pPr>
            <a:r>
              <a:rPr lang="fa-IR" sz="7200" b="1" dirty="0" smtClean="0">
                <a:solidFill>
                  <a:schemeClr val="tx1">
                    <a:lumMod val="75000"/>
                    <a:lumOff val="25000"/>
                  </a:schemeClr>
                </a:solidFill>
                <a:effectLst>
                  <a:outerShdw blurRad="38100" dist="38100" dir="2700000" algn="tl">
                    <a:srgbClr val="C0C0C0"/>
                  </a:outerShdw>
                </a:effectLst>
                <a:cs typeface="B Nazanin" pitchFamily="2" charset="-78"/>
              </a:rPr>
              <a:t>بسم الله الرحمن الرحیم</a:t>
            </a:r>
            <a:endParaRPr lang="en-US" sz="7200" b="1" dirty="0" smtClean="0">
              <a:solidFill>
                <a:schemeClr val="tx1">
                  <a:lumMod val="75000"/>
                  <a:lumOff val="25000"/>
                </a:schemeClr>
              </a:solidFill>
              <a:effectLst>
                <a:outerShdw blurRad="38100" dist="38100" dir="2700000" algn="tl">
                  <a:srgbClr val="C0C0C0"/>
                </a:outerShdw>
              </a:effectLst>
              <a:cs typeface="B Nazanin" pitchFamily="2" charset="-78"/>
            </a:endParaRPr>
          </a:p>
        </p:txBody>
      </p:sp>
    </p:spTree>
    <p:extLst>
      <p:ext uri="{BB962C8B-B14F-4D97-AF65-F5344CB8AC3E}">
        <p14:creationId xmlns:p14="http://schemas.microsoft.com/office/powerpoint/2010/main" val="18197487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936104"/>
          </a:xfrm>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
        <p:nvSpPr>
          <p:cNvPr id="3" name="Content Placeholder 2"/>
          <p:cNvSpPr>
            <a:spLocks noGrp="1"/>
          </p:cNvSpPr>
          <p:nvPr>
            <p:ph idx="1"/>
          </p:nvPr>
        </p:nvSpPr>
        <p:spPr>
          <a:xfrm>
            <a:off x="467544" y="1628800"/>
            <a:ext cx="8229600" cy="5040560"/>
          </a:xfrm>
        </p:spPr>
        <p:txBody>
          <a:bodyPr/>
          <a:lstStyle/>
          <a:p>
            <a:r>
              <a:rPr lang="fa-IR" dirty="0" smtClean="0">
                <a:cs typeface="B Nazanin" pitchFamily="2" charset="-78"/>
              </a:rPr>
              <a:t>درصد گروه سنی زیر یکسال</a:t>
            </a:r>
          </a:p>
          <a:p>
            <a:pPr>
              <a:buNone/>
            </a:pPr>
            <a:endParaRPr lang="fa-IR" dirty="0" smtClean="0">
              <a:cs typeface="B Nazanin" pitchFamily="2" charset="-78"/>
            </a:endParaRPr>
          </a:p>
          <a:p>
            <a:r>
              <a:rPr lang="fa-IR" dirty="0" smtClean="0">
                <a:cs typeface="B Nazanin" pitchFamily="2" charset="-78"/>
              </a:rPr>
              <a:t>درصد گروه سنی زیر 5 سال</a:t>
            </a:r>
          </a:p>
          <a:p>
            <a:pPr>
              <a:buNone/>
            </a:pPr>
            <a:endParaRPr lang="fa-IR" dirty="0" smtClean="0">
              <a:cs typeface="B Nazanin" pitchFamily="2" charset="-78"/>
            </a:endParaRPr>
          </a:p>
          <a:p>
            <a:r>
              <a:rPr lang="fa-IR" dirty="0" smtClean="0">
                <a:cs typeface="B Nazanin" pitchFamily="2" charset="-78"/>
              </a:rPr>
              <a:t>درصد گروه سنی زیر 15 سال</a:t>
            </a:r>
          </a:p>
          <a:p>
            <a:pPr>
              <a:buNone/>
            </a:pPr>
            <a:endParaRPr lang="fa-IR" dirty="0" smtClean="0">
              <a:cs typeface="B Nazanin" pitchFamily="2" charset="-78"/>
            </a:endParaRPr>
          </a:p>
          <a:p>
            <a:r>
              <a:rPr lang="fa-IR" dirty="0" smtClean="0">
                <a:cs typeface="B Nazanin" pitchFamily="2" charset="-78"/>
              </a:rPr>
              <a:t>درصد گروه سنی 15-64 سال</a:t>
            </a:r>
          </a:p>
          <a:p>
            <a:pPr>
              <a:buNone/>
            </a:pPr>
            <a:endParaRPr lang="fa-IR" dirty="0" smtClean="0">
              <a:cs typeface="B Nazanin" pitchFamily="2" charset="-78"/>
            </a:endParaRPr>
          </a:p>
          <a:p>
            <a:r>
              <a:rPr lang="fa-IR" dirty="0" smtClean="0">
                <a:cs typeface="B Nazanin" pitchFamily="2" charset="-78"/>
              </a:rPr>
              <a:t>درصد گروه سنی بالای 65 سال</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99792" y="1556792"/>
            <a:ext cx="1872208" cy="837307"/>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99792" y="2492896"/>
            <a:ext cx="1872208" cy="864096"/>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9"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71800" y="3356992"/>
            <a:ext cx="1951410" cy="837307"/>
          </a:xfrm>
          <a:prstGeom prst="rect">
            <a:avLst/>
          </a:prstGeom>
          <a:noFill/>
        </p:spPr>
      </p:pic>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1"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555776" y="4293096"/>
            <a:ext cx="1872208" cy="936104"/>
          </a:xfrm>
          <a:prstGeom prst="rect">
            <a:avLst/>
          </a:prstGeom>
          <a:noFill/>
        </p:spPr>
      </p:pic>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3"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555776" y="5157192"/>
            <a:ext cx="2031802" cy="108012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1066800"/>
          </a:xfrm>
        </p:spPr>
        <p:txBody>
          <a:bodyPr/>
          <a:lstStyle/>
          <a:p>
            <a:pPr algn="r"/>
            <a:r>
              <a:rPr lang="fa-IR" dirty="0" smtClean="0">
                <a:cs typeface="B Titr" pitchFamily="2" charset="-78"/>
              </a:rPr>
              <a:t>توجه:</a:t>
            </a:r>
            <a:endParaRPr lang="fa-IR" dirty="0">
              <a:cs typeface="B Titr" pitchFamily="2" charset="-78"/>
            </a:endParaRPr>
          </a:p>
        </p:txBody>
      </p:sp>
      <p:sp>
        <p:nvSpPr>
          <p:cNvPr id="3" name="Content Placeholder 2"/>
          <p:cNvSpPr>
            <a:spLocks noGrp="1"/>
          </p:cNvSpPr>
          <p:nvPr>
            <p:ph idx="1"/>
          </p:nvPr>
        </p:nvSpPr>
        <p:spPr>
          <a:xfrm>
            <a:off x="467544" y="1196752"/>
            <a:ext cx="8229600" cy="5301208"/>
          </a:xfrm>
        </p:spPr>
        <p:txBody>
          <a:bodyPr>
            <a:normAutofit fontScale="92500"/>
          </a:bodyPr>
          <a:lstStyle/>
          <a:p>
            <a:pPr marL="624078" indent="-514350" algn="just">
              <a:buFont typeface="+mj-lt"/>
              <a:buAutoNum type="arabicPeriod"/>
            </a:pPr>
            <a:r>
              <a:rPr lang="fa-IR" dirty="0" smtClean="0">
                <a:cs typeface="B Nazanin" pitchFamily="2" charset="-78"/>
              </a:rPr>
              <a:t>ساختار جمعیتی دارای ابعاد اجتماعی ، سیاسی، فرهنگی و اقتصادی است ؛ چرا که تغییر در ساختار سنی جمعیت، تعداد جمعیت فعال آن جامعه را که در تولید، مصرف و تصمیم گیریها نقش دارند، تحت تاثیر قرار می دهد و از سوی دیگر با توجه به حجم جمعیت در گروههای سنی مختلف، نیاز جامعه به امکانات آموزشی، رفاهی، درمانی، اشتغال، ازدواج و مسکن، متفاوت و متنوع می گردد و لذا برنامه ریزی جهت اصلاح سبک زندگی در راستای کاهش رفتارهای پر خطر و نیز کاهش هزینه های توانبخشی و درمانی دوره سالمندی از اهمیت ویژه ای برخوردار است.</a:t>
            </a:r>
          </a:p>
          <a:p>
            <a:pPr marL="624078" indent="-514350" algn="just">
              <a:buFont typeface="+mj-lt"/>
              <a:buAutoNum type="arabicPeriod"/>
            </a:pPr>
            <a:r>
              <a:rPr lang="fa-IR" dirty="0" smtClean="0">
                <a:cs typeface="B Nazanin" pitchFamily="2" charset="-78"/>
              </a:rPr>
              <a:t>اگر درصد افراد زیر 15 سال، 40 یا بیشتر باشد آن جمعیت جوان؛ اگر بین 30 تا 40 درصد باشد ، میانسال؛ و اگر کمتر از 30 درصد باشد سالخورده است و یا اگر درصد جمعیت 65 سال و بیشتر کمتر از 5درصد باشد آن جمعیت جوان ؛ اگر بین 5 تا 10 درصد باشد میانسال؛ و اگر 10 یا بیشتر باشد سالخورده است.</a:t>
            </a:r>
          </a:p>
          <a:p>
            <a:pPr algn="just"/>
            <a:endParaRPr lang="fa-IR" dirty="0">
              <a:cs typeface="B Nazanin" pitchFamily="2" charset="-7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46"/>
          <p:cNvGraphicFramePr>
            <a:graphicFrameLocks noGrp="1"/>
          </p:cNvGraphicFramePr>
          <p:nvPr/>
        </p:nvGraphicFramePr>
        <p:xfrm>
          <a:off x="80963" y="2001838"/>
          <a:ext cx="8913812" cy="4182428"/>
        </p:xfrm>
        <a:graphic>
          <a:graphicData uri="http://schemas.openxmlformats.org/drawingml/2006/table">
            <a:tbl>
              <a:tblPr rtl="1"/>
              <a:tblGrid>
                <a:gridCol w="744537">
                  <a:extLst>
                    <a:ext uri="{9D8B030D-6E8A-4147-A177-3AD203B41FA5}">
                      <a16:colId xmlns:a16="http://schemas.microsoft.com/office/drawing/2014/main" val="20000"/>
                    </a:ext>
                  </a:extLst>
                </a:gridCol>
                <a:gridCol w="344488">
                  <a:extLst>
                    <a:ext uri="{9D8B030D-6E8A-4147-A177-3AD203B41FA5}">
                      <a16:colId xmlns:a16="http://schemas.microsoft.com/office/drawing/2014/main" val="20001"/>
                    </a:ext>
                  </a:extLst>
                </a:gridCol>
                <a:gridCol w="344487">
                  <a:extLst>
                    <a:ext uri="{9D8B030D-6E8A-4147-A177-3AD203B41FA5}">
                      <a16:colId xmlns:a16="http://schemas.microsoft.com/office/drawing/2014/main" val="20002"/>
                    </a:ext>
                  </a:extLst>
                </a:gridCol>
                <a:gridCol w="314325">
                  <a:extLst>
                    <a:ext uri="{9D8B030D-6E8A-4147-A177-3AD203B41FA5}">
                      <a16:colId xmlns:a16="http://schemas.microsoft.com/office/drawing/2014/main" val="20003"/>
                    </a:ext>
                  </a:extLst>
                </a:gridCol>
                <a:gridCol w="309563">
                  <a:extLst>
                    <a:ext uri="{9D8B030D-6E8A-4147-A177-3AD203B41FA5}">
                      <a16:colId xmlns:a16="http://schemas.microsoft.com/office/drawing/2014/main" val="20004"/>
                    </a:ext>
                  </a:extLst>
                </a:gridCol>
                <a:gridCol w="369887">
                  <a:extLst>
                    <a:ext uri="{9D8B030D-6E8A-4147-A177-3AD203B41FA5}">
                      <a16:colId xmlns:a16="http://schemas.microsoft.com/office/drawing/2014/main" val="20005"/>
                    </a:ext>
                  </a:extLst>
                </a:gridCol>
                <a:gridCol w="368300">
                  <a:extLst>
                    <a:ext uri="{9D8B030D-6E8A-4147-A177-3AD203B41FA5}">
                      <a16:colId xmlns:a16="http://schemas.microsoft.com/office/drawing/2014/main" val="20006"/>
                    </a:ext>
                  </a:extLst>
                </a:gridCol>
                <a:gridCol w="369888">
                  <a:extLst>
                    <a:ext uri="{9D8B030D-6E8A-4147-A177-3AD203B41FA5}">
                      <a16:colId xmlns:a16="http://schemas.microsoft.com/office/drawing/2014/main" val="20007"/>
                    </a:ext>
                  </a:extLst>
                </a:gridCol>
                <a:gridCol w="368300">
                  <a:extLst>
                    <a:ext uri="{9D8B030D-6E8A-4147-A177-3AD203B41FA5}">
                      <a16:colId xmlns:a16="http://schemas.microsoft.com/office/drawing/2014/main" val="20008"/>
                    </a:ext>
                  </a:extLst>
                </a:gridCol>
                <a:gridCol w="369887">
                  <a:extLst>
                    <a:ext uri="{9D8B030D-6E8A-4147-A177-3AD203B41FA5}">
                      <a16:colId xmlns:a16="http://schemas.microsoft.com/office/drawing/2014/main" val="20009"/>
                    </a:ext>
                  </a:extLst>
                </a:gridCol>
                <a:gridCol w="371475">
                  <a:extLst>
                    <a:ext uri="{9D8B030D-6E8A-4147-A177-3AD203B41FA5}">
                      <a16:colId xmlns:a16="http://schemas.microsoft.com/office/drawing/2014/main" val="20010"/>
                    </a:ext>
                  </a:extLst>
                </a:gridCol>
                <a:gridCol w="366713">
                  <a:extLst>
                    <a:ext uri="{9D8B030D-6E8A-4147-A177-3AD203B41FA5}">
                      <a16:colId xmlns:a16="http://schemas.microsoft.com/office/drawing/2014/main" val="20011"/>
                    </a:ext>
                  </a:extLst>
                </a:gridCol>
                <a:gridCol w="371475">
                  <a:extLst>
                    <a:ext uri="{9D8B030D-6E8A-4147-A177-3AD203B41FA5}">
                      <a16:colId xmlns:a16="http://schemas.microsoft.com/office/drawing/2014/main" val="20012"/>
                    </a:ext>
                  </a:extLst>
                </a:gridCol>
                <a:gridCol w="369887">
                  <a:extLst>
                    <a:ext uri="{9D8B030D-6E8A-4147-A177-3AD203B41FA5}">
                      <a16:colId xmlns:a16="http://schemas.microsoft.com/office/drawing/2014/main" val="20013"/>
                    </a:ext>
                  </a:extLst>
                </a:gridCol>
                <a:gridCol w="368300">
                  <a:extLst>
                    <a:ext uri="{9D8B030D-6E8A-4147-A177-3AD203B41FA5}">
                      <a16:colId xmlns:a16="http://schemas.microsoft.com/office/drawing/2014/main" val="20014"/>
                    </a:ext>
                  </a:extLst>
                </a:gridCol>
                <a:gridCol w="369888">
                  <a:extLst>
                    <a:ext uri="{9D8B030D-6E8A-4147-A177-3AD203B41FA5}">
                      <a16:colId xmlns:a16="http://schemas.microsoft.com/office/drawing/2014/main" val="20015"/>
                    </a:ext>
                  </a:extLst>
                </a:gridCol>
                <a:gridCol w="368300">
                  <a:extLst>
                    <a:ext uri="{9D8B030D-6E8A-4147-A177-3AD203B41FA5}">
                      <a16:colId xmlns:a16="http://schemas.microsoft.com/office/drawing/2014/main" val="20016"/>
                    </a:ext>
                  </a:extLst>
                </a:gridCol>
                <a:gridCol w="369887">
                  <a:extLst>
                    <a:ext uri="{9D8B030D-6E8A-4147-A177-3AD203B41FA5}">
                      <a16:colId xmlns:a16="http://schemas.microsoft.com/office/drawing/2014/main" val="20017"/>
                    </a:ext>
                  </a:extLst>
                </a:gridCol>
                <a:gridCol w="371475">
                  <a:extLst>
                    <a:ext uri="{9D8B030D-6E8A-4147-A177-3AD203B41FA5}">
                      <a16:colId xmlns:a16="http://schemas.microsoft.com/office/drawing/2014/main" val="20018"/>
                    </a:ext>
                  </a:extLst>
                </a:gridCol>
                <a:gridCol w="368300">
                  <a:extLst>
                    <a:ext uri="{9D8B030D-6E8A-4147-A177-3AD203B41FA5}">
                      <a16:colId xmlns:a16="http://schemas.microsoft.com/office/drawing/2014/main" val="20019"/>
                    </a:ext>
                  </a:extLst>
                </a:gridCol>
                <a:gridCol w="388938">
                  <a:extLst>
                    <a:ext uri="{9D8B030D-6E8A-4147-A177-3AD203B41FA5}">
                      <a16:colId xmlns:a16="http://schemas.microsoft.com/office/drawing/2014/main" val="20020"/>
                    </a:ext>
                  </a:extLst>
                </a:gridCol>
                <a:gridCol w="349250">
                  <a:extLst>
                    <a:ext uri="{9D8B030D-6E8A-4147-A177-3AD203B41FA5}">
                      <a16:colId xmlns:a16="http://schemas.microsoft.com/office/drawing/2014/main" val="20021"/>
                    </a:ext>
                  </a:extLst>
                </a:gridCol>
                <a:gridCol w="576262">
                  <a:extLst>
                    <a:ext uri="{9D8B030D-6E8A-4147-A177-3AD203B41FA5}">
                      <a16:colId xmlns:a16="http://schemas.microsoft.com/office/drawing/2014/main" val="20022"/>
                    </a:ext>
                  </a:extLst>
                </a:gridCol>
              </a:tblGrid>
              <a:tr h="719138">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روستا</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مرده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زنده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6">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وزن هنگام تولد و جنس نوزاد</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8">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سن مادر در اين تولد زنده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شرايط زايمان</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649288">
                <a:tc v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2500 گرم</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2500 گرم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وزن نشده</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بيمارستان يا زايشگاه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منزل توسط ماما</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1"/>
                  </a:ext>
                </a:extLst>
              </a:tr>
              <a:tr h="1360488">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تحصيل كرده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نديده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17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072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تولد خام</a:t>
            </a:r>
          </a:p>
          <a:p>
            <a:endParaRPr lang="fa-IR" dirty="0" smtClean="0">
              <a:cs typeface="B Nazanin" pitchFamily="2" charset="-78"/>
            </a:endParaRPr>
          </a:p>
          <a:p>
            <a:r>
              <a:rPr lang="fa-IR" dirty="0" smtClean="0">
                <a:cs typeface="B Nazanin" pitchFamily="2" charset="-78"/>
              </a:rPr>
              <a:t>میزان باروری عمومی</a:t>
            </a:r>
          </a:p>
          <a:p>
            <a:endParaRPr lang="fa-IR" dirty="0" smtClean="0">
              <a:cs typeface="B Nazanin" pitchFamily="2" charset="-78"/>
            </a:endParaRPr>
          </a:p>
          <a:p>
            <a:pPr>
              <a:buNone/>
            </a:pPr>
            <a:endParaRPr lang="fa-IR" dirty="0" smtClean="0">
              <a:cs typeface="B Nazanin" pitchFamily="2" charset="-78"/>
            </a:endParaRPr>
          </a:p>
          <a:p>
            <a:pPr algn="just">
              <a:buNone/>
            </a:pPr>
            <a:r>
              <a:rPr lang="fa-IR" dirty="0" smtClean="0">
                <a:cs typeface="B Nazanin" pitchFamily="2" charset="-78"/>
              </a:rPr>
              <a:t>این شاخص بیانگر تعداد موالید با ازای هر هزار زن در سن باروری         می باشد که همواره بزرگتر از میزان موالید است بطوریکه برآورد گردیده در جمعیت های جوان این میزان 4  تا 5 برابر میزان موالید است.</a:t>
            </a:r>
          </a:p>
          <a:p>
            <a:pPr>
              <a:buNone/>
            </a:pPr>
            <a:endParaRPr lang="fa-IR" dirty="0">
              <a:cs typeface="B Nazanin" pitchFamily="2" charset="-78"/>
            </a:endParaRPr>
          </a:p>
        </p:txBody>
      </p:sp>
      <p:sp>
        <p:nvSpPr>
          <p:cNvPr id="4" name="Title 1"/>
          <p:cNvSpPr>
            <a:spLocks noGrp="1"/>
          </p:cNvSpPr>
          <p:nvPr>
            <p:ph type="title"/>
          </p:nvPr>
        </p:nvSpPr>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2420888"/>
            <a:ext cx="2952328" cy="936104"/>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91281" y="3445365"/>
            <a:ext cx="3024336" cy="1008112"/>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17744"/>
          </a:xfrm>
        </p:spPr>
        <p:txBody>
          <a:bodyPr>
            <a:normAutofit/>
          </a:bodyPr>
          <a:lstStyle/>
          <a:p>
            <a:r>
              <a:rPr lang="fa-IR" dirty="0" smtClean="0">
                <a:cs typeface="B Nazanin" pitchFamily="2" charset="-78"/>
              </a:rPr>
              <a:t>میزان باروری اختصاصی سنی</a:t>
            </a:r>
          </a:p>
          <a:p>
            <a:endParaRPr lang="fa-IR" dirty="0" smtClean="0">
              <a:cs typeface="B Nazanin" pitchFamily="2" charset="-78"/>
            </a:endParaRPr>
          </a:p>
          <a:p>
            <a:r>
              <a:rPr lang="fa-IR" dirty="0" smtClean="0">
                <a:cs typeface="B Nazanin" pitchFamily="2" charset="-78"/>
              </a:rPr>
              <a:t>میزان باروری کلی</a:t>
            </a:r>
          </a:p>
          <a:p>
            <a:endParaRPr lang="fa-IR" dirty="0" smtClean="0"/>
          </a:p>
          <a:p>
            <a:pPr>
              <a:buNone/>
            </a:pPr>
            <a:endParaRPr lang="fa-IR" dirty="0" smtClean="0"/>
          </a:p>
          <a:p>
            <a:pPr algn="just">
              <a:buNone/>
            </a:pPr>
            <a:r>
              <a:rPr lang="fa-IR" dirty="0" smtClean="0">
                <a:cs typeface="B Nazanin" pitchFamily="2" charset="-78"/>
              </a:rPr>
              <a:t>این شاخص عبارتست از متوسط تعداد فرزندان متولد شده هر زن در طول دوره فرزندآوری و تابع الگوی میزان باروری اختصاصی سنی است. گفته می شود که اگر این میزان برابر با عدد 2/1 شود جمعیت، باروری در حد جانشینی را تجربه خواهد کرد.</a:t>
            </a:r>
            <a:endParaRPr lang="fa-IR" dirty="0">
              <a:cs typeface="B Nazanin" pitchFamily="2" charset="-78"/>
            </a:endParaRPr>
          </a:p>
        </p:txBody>
      </p:sp>
      <p:sp>
        <p:nvSpPr>
          <p:cNvPr id="4" name="Title 1"/>
          <p:cNvSpPr>
            <a:spLocks noGrp="1"/>
          </p:cNvSpPr>
          <p:nvPr>
            <p:ph type="title"/>
          </p:nvPr>
        </p:nvSpPr>
        <p:spPr>
          <a:xfrm>
            <a:off x="467544" y="620688"/>
            <a:ext cx="8229600" cy="1066800"/>
          </a:xfrm>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pic>
        <p:nvPicPr>
          <p:cNvPr id="5"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3024336" cy="1080120"/>
          </a:xfrm>
          <a:prstGeom prst="rect">
            <a:avLst/>
          </a:prstGeom>
          <a:noFill/>
        </p:spPr>
      </p:pic>
      <p:pic>
        <p:nvPicPr>
          <p:cNvPr id="6"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2924944"/>
            <a:ext cx="3096344" cy="100811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4801720"/>
          </a:xfrm>
        </p:spPr>
        <p:txBody>
          <a:bodyPr/>
          <a:lstStyle/>
          <a:p>
            <a:r>
              <a:rPr lang="fa-IR" dirty="0" smtClean="0">
                <a:cs typeface="B Nazanin" pitchFamily="2" charset="-78"/>
              </a:rPr>
              <a:t>نسبت جنسی در بدو تولد</a:t>
            </a:r>
          </a:p>
          <a:p>
            <a:pPr>
              <a:buNone/>
            </a:pPr>
            <a:endParaRPr lang="fa-IR" dirty="0" smtClean="0">
              <a:cs typeface="B Nazanin" pitchFamily="2" charset="-78"/>
            </a:endParaRPr>
          </a:p>
          <a:p>
            <a:endParaRPr lang="fa-IR" dirty="0" smtClean="0">
              <a:cs typeface="B Nazanin" pitchFamily="2" charset="-78"/>
            </a:endParaRPr>
          </a:p>
          <a:p>
            <a:pPr algn="just">
              <a:buNone/>
            </a:pPr>
            <a:r>
              <a:rPr lang="fa-IR" dirty="0" smtClean="0">
                <a:cs typeface="B Nazanin" pitchFamily="2" charset="-78"/>
              </a:rPr>
              <a:t>نسبت جنسی بیانگر تعداد تولد پسر به ازای هر 100 تولد دختر است . این تعداد در دنیا یکسان و پایدار و برابر 105 پسر به 100 دختر است.این شاخص معمولا بصورت درصد بیان می شود.</a:t>
            </a:r>
            <a:endParaRPr lang="fa-IR" dirty="0">
              <a:cs typeface="B Nazanin" pitchFamily="2" charset="-78"/>
            </a:endParaRPr>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174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43608" y="1844824"/>
            <a:ext cx="1741289" cy="909315"/>
          </a:xfrm>
          <a:prstGeom prst="rect">
            <a:avLst/>
          </a:prstGeom>
          <a:noFill/>
        </p:spPr>
      </p:pic>
      <p:sp>
        <p:nvSpPr>
          <p:cNvPr id="317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15"/>
          <p:cNvGraphicFramePr>
            <a:graphicFrameLocks noGrp="1"/>
          </p:cNvGraphicFramePr>
          <p:nvPr/>
        </p:nvGraphicFramePr>
        <p:xfrm>
          <a:off x="182563" y="1296988"/>
          <a:ext cx="8831262" cy="4495484"/>
        </p:xfrm>
        <a:graphic>
          <a:graphicData uri="http://schemas.openxmlformats.org/drawingml/2006/table">
            <a:tbl>
              <a:tblPr rtl="1"/>
              <a:tblGrid>
                <a:gridCol w="585787">
                  <a:extLst>
                    <a:ext uri="{9D8B030D-6E8A-4147-A177-3AD203B41FA5}">
                      <a16:colId xmlns:a16="http://schemas.microsoft.com/office/drawing/2014/main" val="20000"/>
                    </a:ext>
                  </a:extLst>
                </a:gridCol>
                <a:gridCol w="366713">
                  <a:extLst>
                    <a:ext uri="{9D8B030D-6E8A-4147-A177-3AD203B41FA5}">
                      <a16:colId xmlns:a16="http://schemas.microsoft.com/office/drawing/2014/main" val="20001"/>
                    </a:ext>
                  </a:extLst>
                </a:gridCol>
                <a:gridCol w="339725">
                  <a:extLst>
                    <a:ext uri="{9D8B030D-6E8A-4147-A177-3AD203B41FA5}">
                      <a16:colId xmlns:a16="http://schemas.microsoft.com/office/drawing/2014/main" val="20002"/>
                    </a:ext>
                  </a:extLst>
                </a:gridCol>
                <a:gridCol w="293687">
                  <a:extLst>
                    <a:ext uri="{9D8B030D-6E8A-4147-A177-3AD203B41FA5}">
                      <a16:colId xmlns:a16="http://schemas.microsoft.com/office/drawing/2014/main" val="20003"/>
                    </a:ext>
                  </a:extLst>
                </a:gridCol>
                <a:gridCol w="365125">
                  <a:extLst>
                    <a:ext uri="{9D8B030D-6E8A-4147-A177-3AD203B41FA5}">
                      <a16:colId xmlns:a16="http://schemas.microsoft.com/office/drawing/2014/main" val="20004"/>
                    </a:ext>
                  </a:extLst>
                </a:gridCol>
                <a:gridCol w="366713">
                  <a:extLst>
                    <a:ext uri="{9D8B030D-6E8A-4147-A177-3AD203B41FA5}">
                      <a16:colId xmlns:a16="http://schemas.microsoft.com/office/drawing/2014/main" val="20005"/>
                    </a:ext>
                  </a:extLst>
                </a:gridCol>
                <a:gridCol w="365125">
                  <a:extLst>
                    <a:ext uri="{9D8B030D-6E8A-4147-A177-3AD203B41FA5}">
                      <a16:colId xmlns:a16="http://schemas.microsoft.com/office/drawing/2014/main" val="20006"/>
                    </a:ext>
                  </a:extLst>
                </a:gridCol>
                <a:gridCol w="439737">
                  <a:extLst>
                    <a:ext uri="{9D8B030D-6E8A-4147-A177-3AD203B41FA5}">
                      <a16:colId xmlns:a16="http://schemas.microsoft.com/office/drawing/2014/main" val="20007"/>
                    </a:ext>
                  </a:extLst>
                </a:gridCol>
                <a:gridCol w="366713">
                  <a:extLst>
                    <a:ext uri="{9D8B030D-6E8A-4147-A177-3AD203B41FA5}">
                      <a16:colId xmlns:a16="http://schemas.microsoft.com/office/drawing/2014/main" val="20008"/>
                    </a:ext>
                  </a:extLst>
                </a:gridCol>
                <a:gridCol w="365125">
                  <a:extLst>
                    <a:ext uri="{9D8B030D-6E8A-4147-A177-3AD203B41FA5}">
                      <a16:colId xmlns:a16="http://schemas.microsoft.com/office/drawing/2014/main" val="20009"/>
                    </a:ext>
                  </a:extLst>
                </a:gridCol>
                <a:gridCol w="366712">
                  <a:extLst>
                    <a:ext uri="{9D8B030D-6E8A-4147-A177-3AD203B41FA5}">
                      <a16:colId xmlns:a16="http://schemas.microsoft.com/office/drawing/2014/main" val="20010"/>
                    </a:ext>
                  </a:extLst>
                </a:gridCol>
                <a:gridCol w="438150">
                  <a:extLst>
                    <a:ext uri="{9D8B030D-6E8A-4147-A177-3AD203B41FA5}">
                      <a16:colId xmlns:a16="http://schemas.microsoft.com/office/drawing/2014/main" val="20011"/>
                    </a:ext>
                  </a:extLst>
                </a:gridCol>
                <a:gridCol w="366713">
                  <a:extLst>
                    <a:ext uri="{9D8B030D-6E8A-4147-A177-3AD203B41FA5}">
                      <a16:colId xmlns:a16="http://schemas.microsoft.com/office/drawing/2014/main" val="20012"/>
                    </a:ext>
                  </a:extLst>
                </a:gridCol>
                <a:gridCol w="365125">
                  <a:extLst>
                    <a:ext uri="{9D8B030D-6E8A-4147-A177-3AD203B41FA5}">
                      <a16:colId xmlns:a16="http://schemas.microsoft.com/office/drawing/2014/main" val="20013"/>
                    </a:ext>
                  </a:extLst>
                </a:gridCol>
                <a:gridCol w="438150">
                  <a:extLst>
                    <a:ext uri="{9D8B030D-6E8A-4147-A177-3AD203B41FA5}">
                      <a16:colId xmlns:a16="http://schemas.microsoft.com/office/drawing/2014/main" val="20014"/>
                    </a:ext>
                  </a:extLst>
                </a:gridCol>
                <a:gridCol w="441325">
                  <a:extLst>
                    <a:ext uri="{9D8B030D-6E8A-4147-A177-3AD203B41FA5}">
                      <a16:colId xmlns:a16="http://schemas.microsoft.com/office/drawing/2014/main" val="20015"/>
                    </a:ext>
                  </a:extLst>
                </a:gridCol>
                <a:gridCol w="365125">
                  <a:extLst>
                    <a:ext uri="{9D8B030D-6E8A-4147-A177-3AD203B41FA5}">
                      <a16:colId xmlns:a16="http://schemas.microsoft.com/office/drawing/2014/main" val="20016"/>
                    </a:ext>
                  </a:extLst>
                </a:gridCol>
                <a:gridCol w="365125">
                  <a:extLst>
                    <a:ext uri="{9D8B030D-6E8A-4147-A177-3AD203B41FA5}">
                      <a16:colId xmlns:a16="http://schemas.microsoft.com/office/drawing/2014/main" val="20017"/>
                    </a:ext>
                  </a:extLst>
                </a:gridCol>
                <a:gridCol w="366712">
                  <a:extLst>
                    <a:ext uri="{9D8B030D-6E8A-4147-A177-3AD203B41FA5}">
                      <a16:colId xmlns:a16="http://schemas.microsoft.com/office/drawing/2014/main" val="20018"/>
                    </a:ext>
                  </a:extLst>
                </a:gridCol>
                <a:gridCol w="366713">
                  <a:extLst>
                    <a:ext uri="{9D8B030D-6E8A-4147-A177-3AD203B41FA5}">
                      <a16:colId xmlns:a16="http://schemas.microsoft.com/office/drawing/2014/main" val="20019"/>
                    </a:ext>
                  </a:extLst>
                </a:gridCol>
                <a:gridCol w="366712">
                  <a:extLst>
                    <a:ext uri="{9D8B030D-6E8A-4147-A177-3AD203B41FA5}">
                      <a16:colId xmlns:a16="http://schemas.microsoft.com/office/drawing/2014/main" val="20020"/>
                    </a:ext>
                  </a:extLst>
                </a:gridCol>
                <a:gridCol w="363538">
                  <a:extLst>
                    <a:ext uri="{9D8B030D-6E8A-4147-A177-3AD203B41FA5}">
                      <a16:colId xmlns:a16="http://schemas.microsoft.com/office/drawing/2014/main" val="20021"/>
                    </a:ext>
                  </a:extLst>
                </a:gridCol>
                <a:gridCol w="366712">
                  <a:extLst>
                    <a:ext uri="{9D8B030D-6E8A-4147-A177-3AD203B41FA5}">
                      <a16:colId xmlns:a16="http://schemas.microsoft.com/office/drawing/2014/main" val="20022"/>
                    </a:ext>
                  </a:extLst>
                </a:gridCol>
              </a:tblGrid>
              <a:tr h="936625">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    سن</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منطقه و جنس</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يكماه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يكماه تا يكسال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 تا 4 سال</a:t>
                      </a:r>
                    </a:p>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 تا 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55 تا59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60 تا 64سال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70 تا 74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5500">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7088">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40560"/>
          </a:xfrm>
        </p:spPr>
        <p:txBody>
          <a:bodyPr>
            <a:normAutofit lnSpcReduction="10000"/>
          </a:bodyPr>
          <a:lstStyle/>
          <a:p>
            <a:r>
              <a:rPr lang="fa-IR" sz="2400" dirty="0" smtClean="0">
                <a:cs typeface="B Nazanin" pitchFamily="2" charset="-78"/>
              </a:rPr>
              <a:t>میزان مرگ خام</a:t>
            </a:r>
          </a:p>
          <a:p>
            <a:pPr>
              <a:buNone/>
            </a:pPr>
            <a:endParaRPr lang="fa-IR" sz="2400" dirty="0" smtClean="0">
              <a:cs typeface="B Nazanin" pitchFamily="2" charset="-78"/>
            </a:endParaRPr>
          </a:p>
          <a:p>
            <a:r>
              <a:rPr lang="fa-IR" sz="2400" dirty="0" smtClean="0">
                <a:cs typeface="B Nazanin" pitchFamily="2" charset="-78"/>
              </a:rPr>
              <a:t>این میزان تحت تاثیر ساختار سنی جمعیت است به طوریکه در جوامعی که موالید بیشتر و یا تعداد سالخوردگان بیشتری دارند احتمالا این میزان بالاتر است.</a:t>
            </a:r>
          </a:p>
          <a:p>
            <a:endParaRPr lang="fa-IR" sz="2400" dirty="0" smtClean="0">
              <a:cs typeface="B Nazanin" pitchFamily="2" charset="-78"/>
            </a:endParaRPr>
          </a:p>
          <a:p>
            <a:r>
              <a:rPr lang="fa-IR" sz="2400" dirty="0" smtClean="0">
                <a:cs typeface="B Nazanin" pitchFamily="2" charset="-78"/>
              </a:rPr>
              <a:t>میزان مرگ نوزاد زیر یکماه</a:t>
            </a:r>
          </a:p>
          <a:p>
            <a:pPr>
              <a:buNone/>
            </a:pPr>
            <a:endParaRPr lang="fa-IR" sz="2400" dirty="0" smtClean="0">
              <a:cs typeface="B Nazanin" pitchFamily="2" charset="-78"/>
            </a:endParaRPr>
          </a:p>
          <a:p>
            <a:pPr algn="just">
              <a:buNone/>
            </a:pPr>
            <a:r>
              <a:rPr lang="fa-IR" sz="2400" dirty="0" smtClean="0">
                <a:cs typeface="B Nazanin" pitchFamily="2" charset="-78"/>
              </a:rPr>
              <a:t>عبارتست از تعداد مرگ نوزادان کمتر از یکماه به ازای هزار تولد زنده که بعنوان یکی از شاخصهای توسعه در هر جامع مد نظر است. بار جهانی مرگ نوزادان به تنهایی از بار بیماری مالاریا و تمامی بیماریهای قابل پیشگیری با واکسن بیشتر است و سالانه از 7 میلیون مرگ شیرخوار، دو سوم آنها در دوره نوزادی رخ می دهد.</a:t>
            </a:r>
          </a:p>
          <a:p>
            <a:endParaRPr lang="fa-IR" sz="2400" dirty="0" smtClean="0">
              <a:cs typeface="B Nazanin" pitchFamily="2" charset="-78"/>
            </a:endParaRPr>
          </a:p>
          <a:p>
            <a:r>
              <a:rPr lang="fa-IR" sz="2400" dirty="0" smtClean="0">
                <a:cs typeface="B Nazanin" pitchFamily="2" charset="-78"/>
              </a:rPr>
              <a:t>میزان مرگ کودک کمتر از یکسال</a:t>
            </a:r>
          </a:p>
          <a:p>
            <a:endParaRPr lang="fa-IR" sz="2400" dirty="0" smtClean="0">
              <a:cs typeface="B Nazanin" pitchFamily="2" charset="-78"/>
            </a:endParaRPr>
          </a:p>
        </p:txBody>
      </p:sp>
      <p:sp>
        <p:nvSpPr>
          <p:cNvPr id="4" name="Title 1"/>
          <p:cNvSpPr>
            <a:spLocks noGrp="1"/>
          </p:cNvSpPr>
          <p:nvPr>
            <p:ph type="title"/>
          </p:nvPr>
        </p:nvSpPr>
        <p:spPr>
          <a:xfrm>
            <a:off x="467544" y="620688"/>
            <a:ext cx="8229600" cy="936104"/>
          </a:xfrm>
        </p:spPr>
        <p:txBody>
          <a:bodyPr>
            <a:normAutofit/>
          </a:bodyPr>
          <a:lstStyle/>
          <a:p>
            <a:pPr algn="ctr"/>
            <a:r>
              <a:rPr lang="fa-IR" sz="3600" dirty="0" smtClean="0">
                <a:cs typeface="B Titr" pitchFamily="2" charset="-78"/>
              </a:rPr>
              <a:t>شاخصهای قابل استخراج از جدول مرگ و میر</a:t>
            </a:r>
            <a:endParaRPr lang="fa-IR" sz="3600" dirty="0">
              <a:cs typeface="B Titr" pitchFamily="2" charset="-78"/>
            </a:endParaRPr>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69"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2952328" cy="648072"/>
          </a:xfrm>
          <a:prstGeom prst="rect">
            <a:avLst/>
          </a:prstGeom>
          <a:noFill/>
        </p:spPr>
      </p:pic>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1"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3212976"/>
            <a:ext cx="3168352" cy="864097"/>
          </a:xfrm>
          <a:prstGeom prst="rect">
            <a:avLst/>
          </a:prstGeom>
          <a:noFill/>
        </p:spPr>
      </p:pic>
      <p:sp>
        <p:nvSpPr>
          <p:cNvPr id="327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3"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3568" y="5805264"/>
            <a:ext cx="3024336" cy="864096"/>
          </a:xfrm>
          <a:prstGeom prst="rect">
            <a:avLst/>
          </a:prstGeom>
          <a:noFill/>
        </p:spPr>
      </p:pic>
      <p:sp>
        <p:nvSpPr>
          <p:cNvPr id="3277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449792"/>
          </a:xfrm>
        </p:spPr>
        <p:txBody>
          <a:bodyPr/>
          <a:lstStyle/>
          <a:p>
            <a:r>
              <a:rPr lang="fa-IR" dirty="0" smtClean="0">
                <a:cs typeface="B Nazanin" pitchFamily="2" charset="-78"/>
              </a:rPr>
              <a:t>میزان مرگ کودک 1 تا 4 سال</a:t>
            </a:r>
          </a:p>
          <a:p>
            <a:pPr>
              <a:buNone/>
            </a:pPr>
            <a:endParaRPr lang="fa-IR" dirty="0" smtClean="0">
              <a:cs typeface="B Nazanin" pitchFamily="2" charset="-78"/>
            </a:endParaRPr>
          </a:p>
          <a:p>
            <a:r>
              <a:rPr lang="fa-IR" dirty="0" smtClean="0">
                <a:cs typeface="B Nazanin" pitchFamily="2" charset="-78"/>
              </a:rPr>
              <a:t>میزان مرگ کودکان زیر 5 سال به موالید</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کودکان زیر 5 سال به جمعیت</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اختصاصی سنی برای هر دو جنس و کل</a:t>
            </a:r>
          </a:p>
          <a:p>
            <a:endParaRPr lang="fa-IR" dirty="0" smtClean="0">
              <a:cs typeface="B Nazanin" pitchFamily="2" charset="-78"/>
            </a:endParaRPr>
          </a:p>
          <a:p>
            <a:endParaRPr lang="fa-IR" dirty="0" smtClean="0">
              <a:cs typeface="B Nazanin" pitchFamily="2" charset="-78"/>
            </a:endParaRPr>
          </a:p>
          <a:p>
            <a:pPr>
              <a:buNone/>
            </a:pPr>
            <a:endParaRPr lang="fa-IR" dirty="0">
              <a:cs typeface="B Nazanin" pitchFamily="2" charset="-78"/>
            </a:endParaRPr>
          </a:p>
        </p:txBody>
      </p:sp>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3"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420888"/>
            <a:ext cx="3168352" cy="864096"/>
          </a:xfrm>
          <a:prstGeom prst="rect">
            <a:avLst/>
          </a:prstGeom>
          <a:noFill/>
        </p:spPr>
      </p:pic>
      <p:sp>
        <p:nvSpPr>
          <p:cNvPr id="389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789040"/>
            <a:ext cx="3024336" cy="1008112"/>
          </a:xfrm>
          <a:prstGeom prst="rect">
            <a:avLst/>
          </a:prstGeom>
          <a:noFill/>
        </p:spPr>
      </p:pic>
      <p:sp>
        <p:nvSpPr>
          <p:cNvPr id="389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7"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5536" y="5301208"/>
            <a:ext cx="2952328" cy="1008112"/>
          </a:xfrm>
          <a:prstGeom prst="rect">
            <a:avLst/>
          </a:prstGeom>
          <a:noFill/>
        </p:spPr>
      </p:pic>
      <p:pic>
        <p:nvPicPr>
          <p:cNvPr id="9"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95536" y="1124744"/>
            <a:ext cx="3024336" cy="86409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nvGraphicFramePr>
        <p:xfrm>
          <a:off x="341313" y="792163"/>
          <a:ext cx="8064500" cy="5256214"/>
        </p:xfrm>
        <a:graphic>
          <a:graphicData uri="http://schemas.openxmlformats.org/drawingml/2006/table">
            <a:tbl>
              <a:tblPr rtl="1"/>
              <a:tblGrid>
                <a:gridCol w="1508125">
                  <a:extLst>
                    <a:ext uri="{9D8B030D-6E8A-4147-A177-3AD203B41FA5}">
                      <a16:colId xmlns:a16="http://schemas.microsoft.com/office/drawing/2014/main" val="20000"/>
                    </a:ext>
                  </a:extLst>
                </a:gridCol>
                <a:gridCol w="1582738">
                  <a:extLst>
                    <a:ext uri="{9D8B030D-6E8A-4147-A177-3AD203B41FA5}">
                      <a16:colId xmlns:a16="http://schemas.microsoft.com/office/drawing/2014/main" val="20001"/>
                    </a:ext>
                  </a:extLst>
                </a:gridCol>
                <a:gridCol w="603250">
                  <a:extLst>
                    <a:ext uri="{9D8B030D-6E8A-4147-A177-3AD203B41FA5}">
                      <a16:colId xmlns:a16="http://schemas.microsoft.com/office/drawing/2014/main" val="20002"/>
                    </a:ext>
                  </a:extLst>
                </a:gridCol>
                <a:gridCol w="603250">
                  <a:extLst>
                    <a:ext uri="{9D8B030D-6E8A-4147-A177-3AD203B41FA5}">
                      <a16:colId xmlns:a16="http://schemas.microsoft.com/office/drawing/2014/main" val="20003"/>
                    </a:ext>
                  </a:extLst>
                </a:gridCol>
                <a:gridCol w="527050">
                  <a:extLst>
                    <a:ext uri="{9D8B030D-6E8A-4147-A177-3AD203B41FA5}">
                      <a16:colId xmlns:a16="http://schemas.microsoft.com/office/drawing/2014/main" val="20004"/>
                    </a:ext>
                  </a:extLst>
                </a:gridCol>
                <a:gridCol w="603250">
                  <a:extLst>
                    <a:ext uri="{9D8B030D-6E8A-4147-A177-3AD203B41FA5}">
                      <a16:colId xmlns:a16="http://schemas.microsoft.com/office/drawing/2014/main" val="20005"/>
                    </a:ext>
                  </a:extLst>
                </a:gridCol>
                <a:gridCol w="528637">
                  <a:extLst>
                    <a:ext uri="{9D8B030D-6E8A-4147-A177-3AD203B41FA5}">
                      <a16:colId xmlns:a16="http://schemas.microsoft.com/office/drawing/2014/main" val="20006"/>
                    </a:ext>
                  </a:extLst>
                </a:gridCol>
                <a:gridCol w="525463">
                  <a:extLst>
                    <a:ext uri="{9D8B030D-6E8A-4147-A177-3AD203B41FA5}">
                      <a16:colId xmlns:a16="http://schemas.microsoft.com/office/drawing/2014/main" val="20007"/>
                    </a:ext>
                  </a:extLst>
                </a:gridCol>
                <a:gridCol w="603250">
                  <a:extLst>
                    <a:ext uri="{9D8B030D-6E8A-4147-A177-3AD203B41FA5}">
                      <a16:colId xmlns:a16="http://schemas.microsoft.com/office/drawing/2014/main" val="20008"/>
                    </a:ext>
                  </a:extLst>
                </a:gridCol>
                <a:gridCol w="528637">
                  <a:extLst>
                    <a:ext uri="{9D8B030D-6E8A-4147-A177-3AD203B41FA5}">
                      <a16:colId xmlns:a16="http://schemas.microsoft.com/office/drawing/2014/main" val="20009"/>
                    </a:ext>
                  </a:extLst>
                </a:gridCol>
                <a:gridCol w="450850">
                  <a:extLst>
                    <a:ext uri="{9D8B030D-6E8A-4147-A177-3AD203B41FA5}">
                      <a16:colId xmlns:a16="http://schemas.microsoft.com/office/drawing/2014/main" val="20010"/>
                    </a:ext>
                  </a:extLst>
                </a:gridCol>
              </a:tblGrid>
              <a:tr h="2889250">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2900" b="0" i="0" u="none" strike="noStrike" cap="none" normalizeH="0" baseline="0" dirty="0" smtClean="0">
                          <a:ln>
                            <a:noFill/>
                          </a:ln>
                          <a:solidFill>
                            <a:schemeClr val="tx1"/>
                          </a:solidFill>
                          <a:effectLst/>
                          <a:latin typeface="B Nazanin" pitchFamily="2" charset="-78"/>
                          <a:cs typeface="B Nazanin" pitchFamily="2" charset="-78"/>
                        </a:rPr>
                        <a:t>                 </a:t>
                      </a:r>
                      <a:r>
                        <a:rPr kumimoji="0" lang="fa-IR" sz="2800" b="1" i="0" u="none" strike="noStrike" cap="none" normalizeH="0" baseline="0" dirty="0" smtClean="0">
                          <a:ln>
                            <a:noFill/>
                          </a:ln>
                          <a:solidFill>
                            <a:schemeClr val="tx1"/>
                          </a:solidFill>
                          <a:effectLst/>
                          <a:latin typeface="B Nazanin" pitchFamily="2" charset="-78"/>
                          <a:cs typeface="B Nazanin" pitchFamily="2" charset="-78"/>
                        </a:rPr>
                        <a:t>علت مرگ</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منطقه و سن</a:t>
                      </a:r>
                      <a:endParaRPr kumimoji="0" lang="en-US" sz="28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28575"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عفونتهاي تنفسي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اسهال و استفراغ</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حوادث، مسموميتها، سوختگيها</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عارضه كمبود وزن هنگام تولد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نارسي نوزاد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بيماريهاي قابل پيشگيري با واكسن</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مرگ نوزادان از صدمات زايماني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ناهنجاريهاي مادر زادي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ساير علل</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IranNastaliq" pitchFamily="18" charset="0"/>
                          <a:cs typeface="B Nazanin" pitchFamily="2" charset="-78"/>
                        </a:rPr>
                        <a:t>روستاي اصلي</a:t>
                      </a:r>
                      <a:endParaRPr kumimoji="0" lang="en-US" sz="1800" b="1" i="0" u="none" strike="noStrike" cap="none" normalizeH="0" baseline="0" smtClean="0">
                        <a:ln>
                          <a:noFill/>
                        </a:ln>
                        <a:solidFill>
                          <a:schemeClr val="tx1"/>
                        </a:solidFill>
                        <a:effectLst/>
                        <a:latin typeface="IranNastaliq" pitchFamily="18" charset="0"/>
                        <a:cs typeface="B Nazanin" pitchFamily="2" charset="-78"/>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1950">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0363">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0363">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dirty="0" smtClean="0">
                          <a:ln>
                            <a:noFill/>
                          </a:ln>
                          <a:solidFill>
                            <a:schemeClr val="tx1"/>
                          </a:solidFill>
                          <a:effectLst/>
                          <a:latin typeface="IranNastaliq" pitchFamily="18" charset="0"/>
                          <a:cs typeface="B Nazanin" pitchFamily="2" charset="-78"/>
                        </a:rPr>
                        <a:t>روستاي قمر</a:t>
                      </a:r>
                      <a:endParaRPr kumimoji="0" lang="en-US" sz="18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33388">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6075">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944688" y="623888"/>
            <a:ext cx="6589712" cy="1281112"/>
          </a:xfrm>
        </p:spPr>
        <p:txBody>
          <a:bodyPr/>
          <a:lstStyle/>
          <a:p>
            <a:pPr algn="ctr"/>
            <a:r>
              <a:rPr lang="fa-IR" altLang="fa-IR" sz="3200" smtClean="0"/>
              <a:t>شاخص های ملی سلامت </a:t>
            </a:r>
          </a:p>
        </p:txBody>
      </p:sp>
      <p:pic>
        <p:nvPicPr>
          <p:cNvPr id="26627" name="Picture 2" descr="مرکز آمار به ابهامات گزارش رشد اقتصادی پاسخ داد"/>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47800" y="1905000"/>
            <a:ext cx="6248400" cy="3886200"/>
          </a:xfrm>
          <a:noFill/>
        </p:spPr>
      </p:pic>
    </p:spTree>
    <p:extLst>
      <p:ext uri="{BB962C8B-B14F-4D97-AF65-F5344CB8AC3E}">
        <p14:creationId xmlns:p14="http://schemas.microsoft.com/office/powerpoint/2010/main" val="59923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مرگ اختصاصی علتی در گروه سنی کمتر از 5 سال </a:t>
            </a:r>
          </a:p>
          <a:p>
            <a:endParaRPr lang="fa-IR" dirty="0" smtClean="0">
              <a:cs typeface="B Nazanin" pitchFamily="2" charset="-78"/>
            </a:endParaRP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نسبت مرگ از علت خاص در گروه سنی کمتر از 5 سال</a:t>
            </a:r>
            <a:endParaRPr lang="fa-IR" dirty="0">
              <a:cs typeface="B Nazanin" pitchFamily="2" charset="-78"/>
            </a:endParaRPr>
          </a:p>
        </p:txBody>
      </p:sp>
      <p:sp>
        <p:nvSpPr>
          <p:cNvPr id="4" name="Title 1"/>
          <p:cNvSpPr>
            <a:spLocks noGrp="1"/>
          </p:cNvSpPr>
          <p:nvPr>
            <p:ph type="title"/>
          </p:nvPr>
        </p:nvSpPr>
        <p:spPr>
          <a:xfrm>
            <a:off x="467544" y="764704"/>
            <a:ext cx="8229600" cy="1066800"/>
          </a:xfrm>
        </p:spPr>
        <p:txBody>
          <a:bodyPr>
            <a:normAutofit fontScale="90000"/>
          </a:bodyPr>
          <a:lstStyle/>
          <a:p>
            <a:pPr algn="ctr"/>
            <a:r>
              <a:rPr lang="fa-IR" sz="3600" dirty="0" smtClean="0">
                <a:cs typeface="B Titr" pitchFamily="2" charset="-78"/>
              </a:rPr>
              <a:t>شاخصهای قابل استخراج از جدول علت مرگ کودکان</a:t>
            </a:r>
            <a:endParaRPr lang="fa-IR" sz="3600" dirty="0">
              <a:cs typeface="B Titr" pitchFamily="2" charset="-78"/>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780928"/>
            <a:ext cx="4392488" cy="1224136"/>
          </a:xfrm>
          <a:prstGeom prst="rect">
            <a:avLst/>
          </a:prstGeom>
          <a:noFill/>
        </p:spPr>
      </p:pic>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5013176"/>
            <a:ext cx="4464496" cy="100811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شاخصهای دیگر:</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رشد طبیعی جمعیت</a:t>
            </a:r>
          </a:p>
          <a:p>
            <a:pPr>
              <a:buNone/>
            </a:pPr>
            <a:endParaRPr lang="fa-IR" dirty="0" smtClean="0">
              <a:cs typeface="B Nazanin" pitchFamily="2" charset="-78"/>
            </a:endParaRPr>
          </a:p>
          <a:p>
            <a:pPr algn="l">
              <a:buNone/>
            </a:pPr>
            <a:r>
              <a:rPr lang="fa-IR" dirty="0" smtClean="0">
                <a:cs typeface="B Nazanin" pitchFamily="2" charset="-78"/>
              </a:rPr>
              <a:t>میزان خام مرگ- میزان خام تولد= رشد طبیعی جمعیت</a:t>
            </a:r>
          </a:p>
          <a:p>
            <a:endParaRPr lang="fa-IR" dirty="0" smtClean="0">
              <a:cs typeface="B Nazanin" pitchFamily="2" charset="-78"/>
            </a:endParaRPr>
          </a:p>
          <a:p>
            <a:r>
              <a:rPr lang="fa-IR" dirty="0" smtClean="0">
                <a:cs typeface="B Nazanin" pitchFamily="2" charset="-78"/>
              </a:rPr>
              <a:t>بعد خانوار</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4941168"/>
            <a:ext cx="1368152" cy="936104"/>
          </a:xfrm>
          <a:prstGeom prst="rect">
            <a:avLst/>
          </a:prstGeom>
          <a:noFill/>
        </p:spPr>
      </p:pic>
      <p:sp>
        <p:nvSpPr>
          <p:cNvPr id="1027" name="Rectangle 3"/>
          <p:cNvSpPr>
            <a:spLocks noChangeArrowheads="1"/>
          </p:cNvSpPr>
          <p:nvPr/>
        </p:nvSpPr>
        <p:spPr bwMode="auto">
          <a:xfrm>
            <a:off x="0" y="103663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موالید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cs typeface="B Nazanin" panose="00000400000000000000" pitchFamily="2" charset="-78"/>
                  </a:rPr>
                  <a:t> *</a:t>
                </a:r>
                <a:r>
                  <a:rPr lang="fa-IR" dirty="0" smtClean="0">
                    <a:cs typeface="B Nazanin" panose="00000400000000000000" pitchFamily="2" charset="-78"/>
                  </a:rPr>
                  <a:t>1000</a:t>
                </a:r>
              </a:p>
              <a:p>
                <a:pPr algn="just"/>
                <a:r>
                  <a:rPr lang="fa-IR" dirty="0" smtClean="0">
                    <a:cs typeface="B Nazanin" panose="00000400000000000000" pitchFamily="2" charset="-78"/>
                  </a:rPr>
                  <a:t>ابتدا تعداد تولد هارا از منوی وقایع ثبت شده </a:t>
                </a:r>
                <a:r>
                  <a:rPr lang="en-US" dirty="0" smtClean="0">
                    <a:cs typeface="B Nazanin" panose="00000400000000000000" pitchFamily="2" charset="-78"/>
                  </a:rPr>
                  <a:t>,</a:t>
                </a:r>
                <a:r>
                  <a:rPr lang="fa-IR" dirty="0" smtClean="0">
                    <a:cs typeface="B Nazanin" panose="00000400000000000000" pitchFamily="2" charset="-78"/>
                  </a:rPr>
                  <a:t> زایمانهای ثبت شده استخراج و سپس جمعیت را نیز از قسمت فهرست خدمت گیرندگان جستجو کرده و اعداد بدست آمده را در کسر بالا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0087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394193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144196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مرگ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t> *</a:t>
                </a:r>
                <a:r>
                  <a:rPr lang="fa-IR" dirty="0" smtClean="0"/>
                  <a:t>1000</a:t>
                </a:r>
              </a:p>
              <a:p>
                <a:pPr algn="just"/>
                <a:r>
                  <a:rPr lang="fa-IR" dirty="0" smtClean="0">
                    <a:cs typeface="B Nazanin" panose="00000400000000000000" pitchFamily="2" charset="-78"/>
                  </a:rPr>
                  <a:t>ابتدا تعداد مرگهای یکسال را ازمنوی وقایع ثبت شده </a:t>
                </a:r>
                <a:r>
                  <a:rPr lang="en-US" dirty="0" smtClean="0">
                    <a:cs typeface="B Nazanin" panose="00000400000000000000" pitchFamily="2" charset="-78"/>
                  </a:rPr>
                  <a:t>,</a:t>
                </a:r>
                <a:r>
                  <a:rPr lang="fa-IR" dirty="0" smtClean="0">
                    <a:cs typeface="B Nazanin" panose="00000400000000000000" pitchFamily="2" charset="-78"/>
                  </a:rPr>
                  <a:t> مرگهای ثبت شده استخراج و سپس کل جمعیت را از منوی ثبت نام و سرشماری </a:t>
                </a:r>
                <a:r>
                  <a:rPr lang="en-US" dirty="0" smtClean="0">
                    <a:cs typeface="B Nazanin" panose="00000400000000000000" pitchFamily="2" charset="-78"/>
                  </a:rPr>
                  <a:t>,</a:t>
                </a:r>
                <a:r>
                  <a:rPr lang="fa-IR" dirty="0" smtClean="0">
                    <a:cs typeface="B Nazanin" panose="00000400000000000000" pitchFamily="2" charset="-78"/>
                  </a:rPr>
                  <a:t> فهرست خدمت گیرندگان استخراج و درکسر مربوطه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137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6190849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422475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59710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257281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1066800"/>
          </a:xfrm>
        </p:spPr>
        <p:txBody>
          <a:bodyPr/>
          <a:lstStyle/>
          <a:p>
            <a:pPr algn="ctr"/>
            <a:r>
              <a:rPr lang="fa-IR" dirty="0" smtClean="0">
                <a:cs typeface="B Titr" pitchFamily="2" charset="-78"/>
              </a:rPr>
              <a:t>تعریف شاخص</a:t>
            </a:r>
            <a:endParaRPr lang="fa-IR" dirty="0">
              <a:cs typeface="B Titr" pitchFamily="2" charset="-78"/>
            </a:endParaRPr>
          </a:p>
        </p:txBody>
      </p:sp>
      <p:sp>
        <p:nvSpPr>
          <p:cNvPr id="3" name="Content Placeholder 2"/>
          <p:cNvSpPr>
            <a:spLocks noGrp="1"/>
          </p:cNvSpPr>
          <p:nvPr>
            <p:ph idx="1"/>
          </p:nvPr>
        </p:nvSpPr>
        <p:spPr>
          <a:xfrm>
            <a:off x="539552" y="1988840"/>
            <a:ext cx="8229600" cy="4325112"/>
          </a:xfrm>
        </p:spPr>
        <p:txBody>
          <a:bodyPr>
            <a:normAutofit fontScale="92500" lnSpcReduction="10000"/>
          </a:bodyPr>
          <a:lstStyle/>
          <a:p>
            <a:pPr algn="just">
              <a:lnSpc>
                <a:spcPct val="150000"/>
              </a:lnSpc>
            </a:pPr>
            <a:r>
              <a:rPr lang="fa-IR" dirty="0" smtClean="0">
                <a:cs typeface="B Nazanin" pitchFamily="2" charset="-78"/>
              </a:rPr>
              <a:t>ابزاری است برای ارزیابی و ارزش گذاری کردن از یک یا چند فعالیت برنامه یا هدف های مورد نظر.</a:t>
            </a:r>
          </a:p>
          <a:p>
            <a:pPr algn="just">
              <a:lnSpc>
                <a:spcPct val="150000"/>
              </a:lnSpc>
            </a:pPr>
            <a:r>
              <a:rPr lang="fa-IR" dirty="0" smtClean="0">
                <a:cs typeface="B Nazanin" pitchFamily="2" charset="-78"/>
              </a:rPr>
              <a:t>ابزاری که نظام اطلاعات بهداشتی آن را مورد استفاده قرار می دهد تا داده خام را به اطلاعات مفید تبدیل سازد و شرایطی را برای مقایسه های مختلف فراهم آورد.</a:t>
            </a:r>
          </a:p>
          <a:p>
            <a:pPr algn="just">
              <a:lnSpc>
                <a:spcPct val="150000"/>
              </a:lnSpc>
            </a:pPr>
            <a:r>
              <a:rPr lang="fa-IR" dirty="0" smtClean="0">
                <a:cs typeface="B Nazanin" pitchFamily="2" charset="-78"/>
              </a:rPr>
              <a:t>شاخص ها ممکن است یک مبنا یا یک وضعیت خاص یا یک استاندارد و یا ترکیبی از آنها را پایه سنجش قرار دهند.</a:t>
            </a:r>
          </a:p>
          <a:p>
            <a:pPr algn="just">
              <a:buNone/>
            </a:pPr>
            <a:endParaRPr lang="fa-IR" dirty="0">
              <a:cs typeface="B Nazanin"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رشد طبیعی جمعیت </a:t>
            </a:r>
            <a:r>
              <a:rPr lang="fa-IR" dirty="0" smtClean="0">
                <a:cs typeface="B Titr" panose="00000700000000000000" pitchFamily="2" charset="-78"/>
              </a:rPr>
              <a:t>: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جمعیتی که رشد مثبت دارد بافت و ترکیب جوانی داشته و هر سال به تعداد آن افزوده می شود. جمعیتی که رشد منفی دارد ترکیب سنی جمعیت به سمت پیر شدن پیش می رود. </a:t>
                </a:r>
                <a:endParaRPr lang="en-US" dirty="0">
                  <a:cs typeface="B Nazanin" panose="00000400000000000000" pitchFamily="2" charset="-78"/>
                </a:endParaRPr>
              </a:p>
              <a:p>
                <a14:m>
                  <m:oMath xmlns:m="http://schemas.openxmlformats.org/officeDocument/2006/math">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m:t>
                    </m:r>
                  </m:oMath>
                </a14:m>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924897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میزان باروری </a:t>
            </a:r>
            <a:r>
              <a:rPr lang="fa-IR" dirty="0" smtClean="0">
                <a:cs typeface="B Titr" panose="00000700000000000000" pitchFamily="2" charset="-78"/>
              </a:rPr>
              <a:t>عمومی:</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تعیین کننده تعداد تولد زنده به ازای هزار زن در سنین باروری (49-10 ساله) از قسمت وقایع ثبت شده-زایمانهای ثبت شده-تعداد موالید زنده استخراج و پس از قسمت فهرست خدمت گیرندگان جمعیت زنان 49-10 سال را </a:t>
                </a:r>
                <a:r>
                  <a:rPr lang="fa-IR" dirty="0" smtClean="0">
                    <a:cs typeface="B Nazanin" panose="00000400000000000000" pitchFamily="2" charset="-78"/>
                  </a:rPr>
                  <a:t>انتخاب و </a:t>
                </a:r>
                <a:r>
                  <a:rPr lang="fa-IR" dirty="0">
                    <a:cs typeface="B Nazanin" panose="00000400000000000000" pitchFamily="2" charset="-78"/>
                  </a:rPr>
                  <a:t>در کسر مربوطه قرار داده و باروری عمومی را </a:t>
                </a:r>
                <a:r>
                  <a:rPr lang="fa-IR" dirty="0" smtClean="0">
                    <a:cs typeface="B Nazanin" panose="00000400000000000000" pitchFamily="2" charset="-78"/>
                  </a:rPr>
                  <a:t>حساب </a:t>
                </a:r>
                <a:r>
                  <a:rPr lang="fa-IR" dirty="0">
                    <a:cs typeface="B Nazanin" panose="00000400000000000000" pitchFamily="2" charset="-78"/>
                  </a:rPr>
                  <a:t>می کنیم. </a:t>
                </a:r>
                <a:endParaRPr lang="en-US" dirty="0">
                  <a:cs typeface="B Nazanin" panose="00000400000000000000" pitchFamily="2" charset="-78"/>
                </a:endParaRPr>
              </a:p>
              <a:p>
                <a:pPr algn="just"/>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10000</m:t>
                        </m:r>
                      </m:num>
                      <m:den>
                        <m:r>
                          <a:rPr lang="fa-IR">
                            <a:latin typeface="Cambria Math" panose="02040503050406030204" pitchFamily="18" charset="0"/>
                            <a:cs typeface="B Nazanin" panose="00000400000000000000" pitchFamily="2" charset="-78"/>
                          </a:rPr>
                          <m:t>ساله</m:t>
                        </m:r>
                        <m:r>
                          <a:rPr lang="en-US">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10</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49</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den>
                    </m:f>
                  </m:oMath>
                </a14:m>
                <a:endParaRPr lang="en-US" dirty="0">
                  <a:cs typeface="B Nazanin" panose="00000400000000000000" pitchFamily="2" charset="-78"/>
                </a:endParaRPr>
              </a:p>
              <a:p>
                <a:pPr algn="just"/>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771470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715250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267320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71011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5713552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392952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2589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MAR\Desktop\سامانه سیب\download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9432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ابزارهای اندازه گیری</a:t>
            </a:r>
            <a:endParaRPr lang="fa-IR" dirty="0">
              <a:cs typeface="B Titr" pitchFamily="2" charset="-78"/>
            </a:endParaRPr>
          </a:p>
        </p:txBody>
      </p:sp>
      <p:sp>
        <p:nvSpPr>
          <p:cNvPr id="3" name="Content Placeholder 2"/>
          <p:cNvSpPr>
            <a:spLocks noGrp="1"/>
          </p:cNvSpPr>
          <p:nvPr>
            <p:ph idx="1"/>
          </p:nvPr>
        </p:nvSpPr>
        <p:spPr>
          <a:xfrm>
            <a:off x="395536" y="2996952"/>
            <a:ext cx="8229600" cy="3461016"/>
          </a:xfrm>
        </p:spPr>
        <p:txBody>
          <a:bodyPr/>
          <a:lstStyle/>
          <a:p>
            <a:r>
              <a:rPr lang="fa-IR" dirty="0" smtClean="0">
                <a:cs typeface="B Nazanin" pitchFamily="2" charset="-78"/>
              </a:rPr>
              <a:t>نسبت</a:t>
            </a:r>
          </a:p>
          <a:p>
            <a:r>
              <a:rPr lang="fa-IR" dirty="0" smtClean="0">
                <a:cs typeface="B Nazanin" pitchFamily="2" charset="-78"/>
              </a:rPr>
              <a:t>تناسب</a:t>
            </a:r>
          </a:p>
          <a:p>
            <a:r>
              <a:rPr lang="fa-IR" dirty="0" smtClean="0">
                <a:cs typeface="B Nazanin" pitchFamily="2" charset="-78"/>
              </a:rPr>
              <a:t>میزان</a:t>
            </a:r>
            <a:endParaRPr lang="fa-IR" dirty="0">
              <a:cs typeface="B Nazani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نسبت</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حاصل تقسیم دو عدد</a:t>
            </a:r>
          </a:p>
          <a:p>
            <a:r>
              <a:rPr lang="fa-IR" dirty="0" smtClean="0">
                <a:cs typeface="B Nazanin" pitchFamily="2" charset="-78"/>
              </a:rPr>
              <a:t>صورت کسر </a:t>
            </a:r>
            <a:r>
              <a:rPr lang="fa-IR" dirty="0" smtClean="0">
                <a:solidFill>
                  <a:srgbClr val="FF0000"/>
                </a:solidFill>
                <a:cs typeface="B Nazanin" pitchFamily="2" charset="-78"/>
              </a:rPr>
              <a:t>جزئی از مخرج کسر نیست</a:t>
            </a:r>
          </a:p>
          <a:p>
            <a:r>
              <a:rPr lang="fa-IR" dirty="0" smtClean="0">
                <a:cs typeface="B Nazanin" pitchFamily="2" charset="-78"/>
              </a:rPr>
              <a:t>می توان کمیت های متفاوت را با هم قیاس کرد</a:t>
            </a:r>
            <a:endParaRPr lang="en-US" dirty="0" smtClean="0">
              <a:cs typeface="B Nazanin" pitchFamily="2" charset="-78"/>
            </a:endParaRPr>
          </a:p>
          <a:p>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r>
              <a:rPr lang="fa-IR" dirty="0" smtClean="0">
                <a:cs typeface="B Nazanin" pitchFamily="2" charset="-78"/>
              </a:rPr>
              <a:t>مثال : نسبت جنسی (تعداد مرد/تعداد زن)</a:t>
            </a:r>
            <a:endParaRPr lang="fa-IR" dirty="0">
              <a:cs typeface="B Nazanin" pitchFamily="2" charset="-78"/>
            </a:endParaRPr>
          </a:p>
        </p:txBody>
      </p:sp>
      <p:grpSp>
        <p:nvGrpSpPr>
          <p:cNvPr id="17" name="Group 4"/>
          <p:cNvGrpSpPr>
            <a:grpSpLocks/>
          </p:cNvGrpSpPr>
          <p:nvPr/>
        </p:nvGrpSpPr>
        <p:grpSpPr bwMode="auto">
          <a:xfrm>
            <a:off x="3302223" y="4166741"/>
            <a:ext cx="2960688" cy="473075"/>
            <a:chOff x="2545" y="3167"/>
            <a:chExt cx="1865" cy="298"/>
          </a:xfrm>
        </p:grpSpPr>
        <p:sp>
          <p:nvSpPr>
            <p:cNvPr id="18" name="Rectangle 5"/>
            <p:cNvSpPr>
              <a:spLocks noChangeArrowheads="1"/>
            </p:cNvSpPr>
            <p:nvPr/>
          </p:nvSpPr>
          <p:spPr bwMode="auto">
            <a:xfrm>
              <a:off x="2545" y="3167"/>
              <a:ext cx="1670" cy="298"/>
            </a:xfrm>
            <a:prstGeom prst="rect">
              <a:avLst/>
            </a:prstGeom>
            <a:noFill/>
            <a:ln w="9525">
              <a:noFill/>
              <a:miter lim="800000"/>
              <a:headEnd/>
              <a:tailEnd/>
            </a:ln>
          </p:spPr>
          <p:txBody>
            <a:bodyPr wrap="none" lIns="0" tIns="0" rIns="0" bIns="0">
              <a:spAutoFit/>
            </a:bodyPr>
            <a:lstStyle/>
            <a:p>
              <a:pPr algn="l" rtl="0" eaLnBrk="0" hangingPunct="0"/>
              <a:r>
                <a:rPr lang="en-US" sz="3100" b="1" dirty="0">
                  <a:solidFill>
                    <a:srgbClr val="000000"/>
                  </a:solidFill>
                  <a:cs typeface="B Titr" pitchFamily="2" charset="-78"/>
                </a:rPr>
                <a:t>= 5 / </a:t>
              </a:r>
              <a:r>
                <a:rPr lang="en-US" sz="3100" b="1" dirty="0">
                  <a:solidFill>
                    <a:srgbClr val="FF0000"/>
                  </a:solidFill>
                  <a:cs typeface="B Titr" pitchFamily="2" charset="-78"/>
                </a:rPr>
                <a:t>2</a:t>
              </a:r>
              <a:r>
                <a:rPr lang="en-US" sz="3100" b="1" dirty="0">
                  <a:solidFill>
                    <a:srgbClr val="000000"/>
                  </a:solidFill>
                  <a:cs typeface="B Titr" pitchFamily="2" charset="-78"/>
                </a:rPr>
                <a:t>   =  2.5 /</a:t>
              </a:r>
              <a:endParaRPr lang="en-US" sz="2400" dirty="0">
                <a:cs typeface="B Titr" pitchFamily="2" charset="-78"/>
              </a:endParaRPr>
            </a:p>
          </p:txBody>
        </p:sp>
        <p:sp>
          <p:nvSpPr>
            <p:cNvPr id="19" name="Rectangle 6"/>
            <p:cNvSpPr>
              <a:spLocks noChangeArrowheads="1"/>
            </p:cNvSpPr>
            <p:nvPr/>
          </p:nvSpPr>
          <p:spPr bwMode="auto">
            <a:xfrm>
              <a:off x="4203" y="3167"/>
              <a:ext cx="207" cy="298"/>
            </a:xfrm>
            <a:prstGeom prst="rect">
              <a:avLst/>
            </a:prstGeom>
            <a:noFill/>
            <a:ln w="9525">
              <a:noFill/>
              <a:miter lim="800000"/>
              <a:headEnd/>
              <a:tailEnd/>
            </a:ln>
          </p:spPr>
          <p:txBody>
            <a:bodyPr wrap="none" lIns="0" tIns="0" rIns="0" bIns="0">
              <a:spAutoFit/>
            </a:bodyPr>
            <a:lstStyle/>
            <a:p>
              <a:pPr algn="l" rtl="0" eaLnBrk="0" hangingPunct="0"/>
              <a:r>
                <a:rPr lang="en-US" sz="3100" b="1">
                  <a:solidFill>
                    <a:srgbClr val="FF0000"/>
                  </a:solidFill>
                  <a:cs typeface="B Titr" pitchFamily="2" charset="-78"/>
                </a:rPr>
                <a:t> 1</a:t>
              </a:r>
              <a:endParaRPr lang="en-US" sz="2400">
                <a:cs typeface="B Titr" pitchFamily="2" charset="-78"/>
              </a:endParaRPr>
            </a:p>
          </p:txBody>
        </p:sp>
      </p:grpSp>
      <p:sp>
        <p:nvSpPr>
          <p:cNvPr id="20" name="Freeform 7"/>
          <p:cNvSpPr>
            <a:spLocks/>
          </p:cNvSpPr>
          <p:nvPr/>
        </p:nvSpPr>
        <p:spPr bwMode="auto">
          <a:xfrm>
            <a:off x="1014636" y="3571428"/>
            <a:ext cx="328612"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5" y="1623"/>
                </a:lnTo>
                <a:lnTo>
                  <a:pt x="470" y="1628"/>
                </a:lnTo>
                <a:lnTo>
                  <a:pt x="476" y="1631"/>
                </a:lnTo>
                <a:lnTo>
                  <a:pt x="483" y="1634"/>
                </a:lnTo>
                <a:lnTo>
                  <a:pt x="489" y="1636"/>
                </a:lnTo>
                <a:lnTo>
                  <a:pt x="493" y="1639"/>
                </a:lnTo>
                <a:lnTo>
                  <a:pt x="500" y="1640"/>
                </a:lnTo>
                <a:lnTo>
                  <a:pt x="507" y="1641"/>
                </a:lnTo>
                <a:lnTo>
                  <a:pt x="513" y="1641"/>
                </a:lnTo>
                <a:lnTo>
                  <a:pt x="519" y="1641"/>
                </a:lnTo>
                <a:lnTo>
                  <a:pt x="525" y="1640"/>
                </a:lnTo>
                <a:lnTo>
                  <a:pt x="531" y="1639"/>
                </a:lnTo>
                <a:lnTo>
                  <a:pt x="537" y="1636"/>
                </a:lnTo>
                <a:lnTo>
                  <a:pt x="543" y="1634"/>
                </a:lnTo>
                <a:lnTo>
                  <a:pt x="548" y="1631"/>
                </a:lnTo>
                <a:lnTo>
                  <a:pt x="554" y="1628"/>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0" y="233"/>
                </a:lnTo>
                <a:lnTo>
                  <a:pt x="604" y="235"/>
                </a:lnTo>
                <a:lnTo>
                  <a:pt x="609" y="237"/>
                </a:lnTo>
                <a:lnTo>
                  <a:pt x="613" y="243"/>
                </a:lnTo>
                <a:lnTo>
                  <a:pt x="615" y="249"/>
                </a:lnTo>
                <a:lnTo>
                  <a:pt x="712" y="735"/>
                </a:lnTo>
                <a:lnTo>
                  <a:pt x="715" y="741"/>
                </a:lnTo>
                <a:lnTo>
                  <a:pt x="717" y="747"/>
                </a:lnTo>
                <a:lnTo>
                  <a:pt x="720" y="751"/>
                </a:lnTo>
                <a:lnTo>
                  <a:pt x="722" y="755"/>
                </a:lnTo>
                <a:lnTo>
                  <a:pt x="726" y="759"/>
                </a:lnTo>
                <a:lnTo>
                  <a:pt x="731" y="763"/>
                </a:lnTo>
                <a:lnTo>
                  <a:pt x="734" y="766"/>
                </a:lnTo>
                <a:lnTo>
                  <a:pt x="739" y="769"/>
                </a:lnTo>
                <a:lnTo>
                  <a:pt x="744" y="772"/>
                </a:lnTo>
                <a:lnTo>
                  <a:pt x="749" y="774"/>
                </a:lnTo>
                <a:lnTo>
                  <a:pt x="754" y="776"/>
                </a:lnTo>
                <a:lnTo>
                  <a:pt x="759" y="777"/>
                </a:lnTo>
                <a:lnTo>
                  <a:pt x="765" y="777"/>
                </a:lnTo>
                <a:lnTo>
                  <a:pt x="770" y="778"/>
                </a:lnTo>
                <a:lnTo>
                  <a:pt x="774" y="777"/>
                </a:lnTo>
                <a:lnTo>
                  <a:pt x="779" y="777"/>
                </a:lnTo>
                <a:lnTo>
                  <a:pt x="785" y="776"/>
                </a:lnTo>
                <a:lnTo>
                  <a:pt x="790" y="774"/>
                </a:lnTo>
                <a:lnTo>
                  <a:pt x="795" y="772"/>
                </a:lnTo>
                <a:lnTo>
                  <a:pt x="799" y="769"/>
                </a:lnTo>
                <a:lnTo>
                  <a:pt x="804" y="766"/>
                </a:lnTo>
                <a:lnTo>
                  <a:pt x="809" y="763"/>
                </a:lnTo>
                <a:lnTo>
                  <a:pt x="812" y="759"/>
                </a:lnTo>
                <a:lnTo>
                  <a:pt x="816" y="755"/>
                </a:lnTo>
                <a:lnTo>
                  <a:pt x="819" y="751"/>
                </a:lnTo>
                <a:lnTo>
                  <a:pt x="821" y="747"/>
                </a:lnTo>
                <a:lnTo>
                  <a:pt x="824" y="741"/>
                </a:lnTo>
                <a:lnTo>
                  <a:pt x="827" y="736"/>
                </a:lnTo>
                <a:lnTo>
                  <a:pt x="828" y="731"/>
                </a:lnTo>
                <a:lnTo>
                  <a:pt x="829" y="726"/>
                </a:lnTo>
                <a:lnTo>
                  <a:pt x="829" y="720"/>
                </a:lnTo>
                <a:lnTo>
                  <a:pt x="829" y="714"/>
                </a:lnTo>
                <a:lnTo>
                  <a:pt x="829" y="709"/>
                </a:lnTo>
                <a:lnTo>
                  <a:pt x="828" y="701"/>
                </a:lnTo>
                <a:lnTo>
                  <a:pt x="694" y="75"/>
                </a:lnTo>
                <a:lnTo>
                  <a:pt x="689" y="61"/>
                </a:lnTo>
                <a:lnTo>
                  <a:pt x="683" y="44"/>
                </a:lnTo>
                <a:lnTo>
                  <a:pt x="676" y="32"/>
                </a:lnTo>
                <a:lnTo>
                  <a:pt x="670" y="22"/>
                </a:lnTo>
                <a:lnTo>
                  <a:pt x="661" y="12"/>
                </a:lnTo>
                <a:lnTo>
                  <a:pt x="647" y="4"/>
                </a:lnTo>
                <a:lnTo>
                  <a:pt x="639" y="1"/>
                </a:lnTo>
                <a:lnTo>
                  <a:pt x="626" y="0"/>
                </a:lnTo>
                <a:lnTo>
                  <a:pt x="203" y="0"/>
                </a:lnTo>
                <a:lnTo>
                  <a:pt x="189" y="2"/>
                </a:lnTo>
                <a:lnTo>
                  <a:pt x="182" y="5"/>
                </a:lnTo>
                <a:lnTo>
                  <a:pt x="169" y="13"/>
                </a:lnTo>
                <a:lnTo>
                  <a:pt x="160" y="23"/>
                </a:lnTo>
                <a:lnTo>
                  <a:pt x="153" y="33"/>
                </a:lnTo>
                <a:lnTo>
                  <a:pt x="146" y="46"/>
                </a:lnTo>
                <a:lnTo>
                  <a:pt x="141" y="62"/>
                </a:lnTo>
                <a:lnTo>
                  <a:pt x="136" y="77"/>
                </a:lnTo>
                <a:lnTo>
                  <a:pt x="2" y="702"/>
                </a:lnTo>
                <a:lnTo>
                  <a:pt x="0" y="710"/>
                </a:lnTo>
                <a:lnTo>
                  <a:pt x="0" y="716"/>
                </a:lnTo>
                <a:lnTo>
                  <a:pt x="0" y="721"/>
                </a:lnTo>
                <a:lnTo>
                  <a:pt x="1" y="727"/>
                </a:lnTo>
                <a:lnTo>
                  <a:pt x="2" y="732"/>
                </a:lnTo>
                <a:lnTo>
                  <a:pt x="3" y="737"/>
                </a:lnTo>
                <a:lnTo>
                  <a:pt x="6" y="742"/>
                </a:lnTo>
                <a:lnTo>
                  <a:pt x="8" y="747"/>
                </a:lnTo>
                <a:lnTo>
                  <a:pt x="11" y="752"/>
                </a:lnTo>
                <a:lnTo>
                  <a:pt x="14" y="757"/>
                </a:lnTo>
                <a:lnTo>
                  <a:pt x="17" y="760"/>
                </a:lnTo>
                <a:lnTo>
                  <a:pt x="20" y="764"/>
                </a:lnTo>
                <a:lnTo>
                  <a:pt x="25" y="768"/>
                </a:lnTo>
                <a:lnTo>
                  <a:pt x="30" y="771"/>
                </a:lnTo>
                <a:lnTo>
                  <a:pt x="35" y="774"/>
                </a:lnTo>
                <a:lnTo>
                  <a:pt x="40" y="775"/>
                </a:lnTo>
                <a:lnTo>
                  <a:pt x="45" y="777"/>
                </a:lnTo>
                <a:lnTo>
                  <a:pt x="49" y="778"/>
                </a:lnTo>
                <a:lnTo>
                  <a:pt x="56" y="780"/>
                </a:lnTo>
                <a:lnTo>
                  <a:pt x="60" y="780"/>
                </a:lnTo>
                <a:lnTo>
                  <a:pt x="65" y="780"/>
                </a:lnTo>
                <a:lnTo>
                  <a:pt x="70" y="778"/>
                </a:lnTo>
                <a:lnTo>
                  <a:pt x="76" y="777"/>
                </a:lnTo>
                <a:lnTo>
                  <a:pt x="81" y="775"/>
                </a:lnTo>
                <a:lnTo>
                  <a:pt x="86" y="774"/>
                </a:lnTo>
                <a:lnTo>
                  <a:pt x="90" y="771"/>
                </a:lnTo>
                <a:lnTo>
                  <a:pt x="94" y="768"/>
                </a:lnTo>
                <a:lnTo>
                  <a:pt x="99" y="764"/>
                </a:lnTo>
                <a:lnTo>
                  <a:pt x="103" y="760"/>
                </a:lnTo>
                <a:lnTo>
                  <a:pt x="107" y="757"/>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40"/>
                </a:lnTo>
                <a:lnTo>
                  <a:pt x="239" y="252"/>
                </a:lnTo>
                <a:lnTo>
                  <a:pt x="279" y="382"/>
                </a:lnTo>
                <a:lnTo>
                  <a:pt x="94" y="1039"/>
                </a:lnTo>
                <a:lnTo>
                  <a:pt x="245" y="1039"/>
                </a:lnTo>
                <a:lnTo>
                  <a:pt x="245" y="1579"/>
                </a:lnTo>
                <a:lnTo>
                  <a:pt x="247" y="1586"/>
                </a:lnTo>
                <a:lnTo>
                  <a:pt x="249" y="1592"/>
                </a:lnTo>
                <a:lnTo>
                  <a:pt x="251" y="1598"/>
                </a:lnTo>
                <a:lnTo>
                  <a:pt x="254" y="1604"/>
                </a:lnTo>
                <a:lnTo>
                  <a:pt x="257" y="1611"/>
                </a:lnTo>
                <a:lnTo>
                  <a:pt x="261" y="1615"/>
                </a:lnTo>
                <a:lnTo>
                  <a:pt x="265" y="1620"/>
                </a:lnTo>
                <a:lnTo>
                  <a:pt x="270" y="1624"/>
                </a:lnTo>
                <a:lnTo>
                  <a:pt x="274"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7" y="1635"/>
                </a:lnTo>
                <a:lnTo>
                  <a:pt x="352" y="1632"/>
                </a:lnTo>
                <a:lnTo>
                  <a:pt x="358" y="1629"/>
                </a:lnTo>
                <a:lnTo>
                  <a:pt x="363" y="1624"/>
                </a:lnTo>
                <a:lnTo>
                  <a:pt x="368" y="1620"/>
                </a:lnTo>
                <a:lnTo>
                  <a:pt x="372" y="1615"/>
                </a:lnTo>
                <a:lnTo>
                  <a:pt x="375" y="1611"/>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1" name="Freeform 8"/>
          <p:cNvSpPr>
            <a:spLocks/>
          </p:cNvSpPr>
          <p:nvPr/>
        </p:nvSpPr>
        <p:spPr bwMode="auto">
          <a:xfrm>
            <a:off x="1120998" y="3428553"/>
            <a:ext cx="122238" cy="127000"/>
          </a:xfrm>
          <a:custGeom>
            <a:avLst/>
            <a:gdLst>
              <a:gd name="T0" fmla="*/ 2147483647 w 306"/>
              <a:gd name="T1" fmla="*/ 2147483647 h 317"/>
              <a:gd name="T2" fmla="*/ 2147483647 w 306"/>
              <a:gd name="T3" fmla="*/ 2147483647 h 317"/>
              <a:gd name="T4" fmla="*/ 2147483647 w 306"/>
              <a:gd name="T5" fmla="*/ 2147483647 h 317"/>
              <a:gd name="T6" fmla="*/ 2147483647 w 306"/>
              <a:gd name="T7" fmla="*/ 2147483647 h 317"/>
              <a:gd name="T8" fmla="*/ 2147483647 w 306"/>
              <a:gd name="T9" fmla="*/ 0 h 317"/>
              <a:gd name="T10" fmla="*/ 2147483647 w 306"/>
              <a:gd name="T11" fmla="*/ 2147483647 h 317"/>
              <a:gd name="T12" fmla="*/ 2147483647 w 306"/>
              <a:gd name="T13" fmla="*/ 2147483647 h 317"/>
              <a:gd name="T14" fmla="*/ 2147483647 w 306"/>
              <a:gd name="T15" fmla="*/ 2147483647 h 317"/>
              <a:gd name="T16" fmla="*/ 0 w 306"/>
              <a:gd name="T17" fmla="*/ 2147483647 h 317"/>
              <a:gd name="T18" fmla="*/ 2147483647 w 306"/>
              <a:gd name="T19" fmla="*/ 2147483647 h 317"/>
              <a:gd name="T20" fmla="*/ 2147483647 w 306"/>
              <a:gd name="T21" fmla="*/ 2147483647 h 317"/>
              <a:gd name="T22" fmla="*/ 2147483647 w 306"/>
              <a:gd name="T23" fmla="*/ 2147483647 h 317"/>
              <a:gd name="T24" fmla="*/ 2147483647 w 306"/>
              <a:gd name="T25" fmla="*/ 2147483647 h 317"/>
              <a:gd name="T26" fmla="*/ 2147483647 w 306"/>
              <a:gd name="T27" fmla="*/ 2147483647 h 317"/>
              <a:gd name="T28" fmla="*/ 2147483647 w 306"/>
              <a:gd name="T29" fmla="*/ 2147483647 h 317"/>
              <a:gd name="T30" fmla="*/ 2147483647 w 306"/>
              <a:gd name="T31" fmla="*/ 2147483647 h 317"/>
              <a:gd name="T32" fmla="*/ 2147483647 w 306"/>
              <a:gd name="T33" fmla="*/ 2147483647 h 3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7"/>
              <a:gd name="T53" fmla="*/ 306 w 306"/>
              <a:gd name="T54" fmla="*/ 317 h 3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7">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7"/>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2" name="Freeform 9"/>
          <p:cNvSpPr>
            <a:spLocks/>
          </p:cNvSpPr>
          <p:nvPr/>
        </p:nvSpPr>
        <p:spPr bwMode="auto">
          <a:xfrm>
            <a:off x="1405161" y="3573016"/>
            <a:ext cx="328612"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3" name="Freeform 10"/>
          <p:cNvSpPr>
            <a:spLocks/>
          </p:cNvSpPr>
          <p:nvPr/>
        </p:nvSpPr>
        <p:spPr bwMode="auto">
          <a:xfrm>
            <a:off x="151152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4" name="Freeform 11"/>
          <p:cNvSpPr>
            <a:spLocks/>
          </p:cNvSpPr>
          <p:nvPr/>
        </p:nvSpPr>
        <p:spPr bwMode="auto">
          <a:xfrm>
            <a:off x="2578323" y="3584128"/>
            <a:ext cx="328613"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5" name="Freeform 12"/>
          <p:cNvSpPr>
            <a:spLocks/>
          </p:cNvSpPr>
          <p:nvPr/>
        </p:nvSpPr>
        <p:spPr bwMode="auto">
          <a:xfrm>
            <a:off x="2684686" y="3441253"/>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6" name="Freeform 13"/>
          <p:cNvSpPr>
            <a:spLocks/>
          </p:cNvSpPr>
          <p:nvPr/>
        </p:nvSpPr>
        <p:spPr bwMode="auto">
          <a:xfrm>
            <a:off x="17893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7" name="Freeform 14"/>
          <p:cNvSpPr>
            <a:spLocks/>
          </p:cNvSpPr>
          <p:nvPr/>
        </p:nvSpPr>
        <p:spPr bwMode="auto">
          <a:xfrm>
            <a:off x="188617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8" name="Freeform 15"/>
          <p:cNvSpPr>
            <a:spLocks/>
          </p:cNvSpPr>
          <p:nvPr/>
        </p:nvSpPr>
        <p:spPr bwMode="auto">
          <a:xfrm>
            <a:off x="21957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9" name="Freeform 16"/>
          <p:cNvSpPr>
            <a:spLocks/>
          </p:cNvSpPr>
          <p:nvPr/>
        </p:nvSpPr>
        <p:spPr bwMode="auto">
          <a:xfrm>
            <a:off x="2303686" y="3430141"/>
            <a:ext cx="120650" cy="125412"/>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30" name="Freeform 17"/>
          <p:cNvSpPr>
            <a:spLocks/>
          </p:cNvSpPr>
          <p:nvPr/>
        </p:nvSpPr>
        <p:spPr bwMode="auto">
          <a:xfrm>
            <a:off x="1532161" y="4576316"/>
            <a:ext cx="398462"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1" name="Freeform 18"/>
          <p:cNvSpPr>
            <a:spLocks/>
          </p:cNvSpPr>
          <p:nvPr/>
        </p:nvSpPr>
        <p:spPr bwMode="auto">
          <a:xfrm>
            <a:off x="1648048" y="44318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
        <p:nvSpPr>
          <p:cNvPr id="32" name="Line 19"/>
          <p:cNvSpPr>
            <a:spLocks noChangeShapeType="1"/>
          </p:cNvSpPr>
          <p:nvPr/>
        </p:nvSpPr>
        <p:spPr bwMode="auto">
          <a:xfrm>
            <a:off x="1098773" y="4377878"/>
            <a:ext cx="1741488" cy="1588"/>
          </a:xfrm>
          <a:prstGeom prst="line">
            <a:avLst/>
          </a:prstGeom>
          <a:noFill/>
          <a:ln w="50800">
            <a:solidFill>
              <a:srgbClr val="FF0000"/>
            </a:solidFill>
            <a:round/>
            <a:headEnd/>
            <a:tailEnd/>
          </a:ln>
        </p:spPr>
        <p:txBody>
          <a:bodyPr/>
          <a:lstStyle/>
          <a:p>
            <a:endParaRPr lang="fa-IR"/>
          </a:p>
        </p:txBody>
      </p:sp>
      <p:sp>
        <p:nvSpPr>
          <p:cNvPr id="33" name="Freeform 20"/>
          <p:cNvSpPr>
            <a:spLocks/>
          </p:cNvSpPr>
          <p:nvPr/>
        </p:nvSpPr>
        <p:spPr bwMode="auto">
          <a:xfrm>
            <a:off x="2038573" y="4563616"/>
            <a:ext cx="398463"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4" name="Freeform 21"/>
          <p:cNvSpPr>
            <a:spLocks/>
          </p:cNvSpPr>
          <p:nvPr/>
        </p:nvSpPr>
        <p:spPr bwMode="auto">
          <a:xfrm>
            <a:off x="2154461" y="44191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fa-IR" dirty="0" smtClean="0">
                <a:cs typeface="B Titr" pitchFamily="2" charset="-78"/>
              </a:rPr>
              <a:t>تناسب</a:t>
            </a:r>
            <a:endParaRPr lang="fa-IR" dirty="0">
              <a:cs typeface="B Titr" pitchFamily="2" charset="-78"/>
            </a:endParaRPr>
          </a:p>
        </p:txBody>
      </p:sp>
      <p:sp>
        <p:nvSpPr>
          <p:cNvPr id="3" name="Content Placeholder 2"/>
          <p:cNvSpPr>
            <a:spLocks noGrp="1"/>
          </p:cNvSpPr>
          <p:nvPr>
            <p:ph idx="1"/>
          </p:nvPr>
        </p:nvSpPr>
        <p:spPr>
          <a:xfrm>
            <a:off x="457200" y="1556792"/>
            <a:ext cx="8229600" cy="5017744"/>
          </a:xfrm>
        </p:spPr>
        <p:txBody>
          <a:bodyPr/>
          <a:lstStyle/>
          <a:p>
            <a:pPr lvl="0">
              <a:lnSpc>
                <a:spcPct val="80000"/>
              </a:lnSpc>
              <a:defRPr/>
            </a:pPr>
            <a:r>
              <a:rPr lang="fa-IR" b="1" dirty="0" smtClean="0">
                <a:cs typeface="B Nazanin" pitchFamily="2" charset="-78"/>
              </a:rPr>
              <a:t>حاصل تقسیم دو عدد</a:t>
            </a:r>
          </a:p>
          <a:p>
            <a:pPr lvl="0">
              <a:lnSpc>
                <a:spcPct val="80000"/>
              </a:lnSpc>
              <a:defRPr/>
            </a:pPr>
            <a:r>
              <a:rPr lang="fa-IR" b="1" dirty="0" smtClean="0">
                <a:cs typeface="B Nazanin" pitchFamily="2" charset="-78"/>
              </a:rPr>
              <a:t>صورت کسر </a:t>
            </a:r>
            <a:r>
              <a:rPr lang="fa-IR" b="1" dirty="0" smtClean="0">
                <a:solidFill>
                  <a:srgbClr val="FF0000"/>
                </a:solidFill>
                <a:cs typeface="B Nazanin" pitchFamily="2" charset="-78"/>
              </a:rPr>
              <a:t>لزوماًجزئی از مخرج کسر است</a:t>
            </a:r>
          </a:p>
          <a:p>
            <a:pPr lvl="0">
              <a:lnSpc>
                <a:spcPct val="80000"/>
              </a:lnSpc>
              <a:defRPr/>
            </a:pPr>
            <a:r>
              <a:rPr lang="fa-IR" b="1" dirty="0" smtClean="0">
                <a:cs typeface="B Nazanin" pitchFamily="2" charset="-78"/>
              </a:rPr>
              <a:t>صورت و مخرج کسر از یک جنس هستند</a:t>
            </a:r>
          </a:p>
          <a:p>
            <a:pPr lvl="0">
              <a:lnSpc>
                <a:spcPct val="80000"/>
              </a:lnSpc>
              <a:defRPr/>
            </a:pPr>
            <a:r>
              <a:rPr lang="fa-IR" b="1" dirty="0" smtClean="0">
                <a:cs typeface="B Nazanin" pitchFamily="2" charset="-78"/>
              </a:rPr>
              <a:t>ارتباط جزء به کل را بیان می کند</a:t>
            </a:r>
          </a:p>
          <a:p>
            <a:pPr lvl="0">
              <a:lnSpc>
                <a:spcPct val="80000"/>
              </a:lnSpc>
              <a:defRPr/>
            </a:pPr>
            <a:r>
              <a:rPr lang="fa-IR" b="1" dirty="0" smtClean="0">
                <a:cs typeface="B Nazanin" pitchFamily="2" charset="-78"/>
              </a:rPr>
              <a:t>بین صفر و یک تغییر می کند</a:t>
            </a:r>
          </a:p>
          <a:p>
            <a:pPr lvl="0">
              <a:lnSpc>
                <a:spcPct val="80000"/>
              </a:lnSpc>
              <a:defRPr/>
            </a:pPr>
            <a:endParaRPr lang="fa-IR" b="1" dirty="0" smtClean="0">
              <a:cs typeface="B Nazanin" pitchFamily="2" charset="-78"/>
            </a:endParaRPr>
          </a:p>
          <a:p>
            <a:pPr lvl="0">
              <a:lnSpc>
                <a:spcPct val="80000"/>
              </a:lnSpc>
              <a:buNone/>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buNone/>
              <a:defRPr/>
            </a:pPr>
            <a:r>
              <a:rPr lang="fa-IR" b="1" dirty="0" smtClean="0">
                <a:cs typeface="B Nazanin" pitchFamily="2" charset="-78"/>
              </a:rPr>
              <a:t>مثال : درصد افراد شرکت کننده در کلاس</a:t>
            </a:r>
          </a:p>
          <a:p>
            <a:pPr lvl="0">
              <a:lnSpc>
                <a:spcPct val="80000"/>
              </a:lnSpc>
              <a:buNone/>
              <a:defRPr/>
            </a:pPr>
            <a:r>
              <a:rPr lang="fa-IR" b="1" dirty="0" smtClean="0">
                <a:cs typeface="B Nazanin" pitchFamily="2" charset="-78"/>
              </a:rPr>
              <a:t>تعداد افراد دعوت شده 50 نفر –تعداد افراد حاضر 20 نفر</a:t>
            </a:r>
          </a:p>
          <a:p>
            <a:pPr lvl="0">
              <a:lnSpc>
                <a:spcPct val="80000"/>
              </a:lnSpc>
              <a:buNone/>
              <a:defRPr/>
            </a:pPr>
            <a:endParaRPr lang="fa-IR" b="1" dirty="0" smtClean="0">
              <a:cs typeface="B Nazanin" pitchFamily="2" charset="-78"/>
            </a:endParaRPr>
          </a:p>
          <a:p>
            <a:pPr lvl="1" algn="l" rtl="0">
              <a:lnSpc>
                <a:spcPct val="80000"/>
              </a:lnSpc>
              <a:buNone/>
              <a:defRPr/>
            </a:pPr>
            <a:r>
              <a:rPr lang="en-US" b="1" dirty="0" smtClean="0">
                <a:solidFill>
                  <a:srgbClr val="FF0000"/>
                </a:solidFill>
                <a:cs typeface="B Nazanin" pitchFamily="2" charset="-78"/>
              </a:rPr>
              <a:t>20/50=0.4           0.4*100=40%</a:t>
            </a:r>
            <a:endParaRPr lang="fa-IR" b="1" dirty="0" smtClean="0">
              <a:solidFill>
                <a:srgbClr val="FF0000"/>
              </a:solidFill>
              <a:cs typeface="B Nazanin" pitchFamily="2" charset="-78"/>
            </a:endParaRPr>
          </a:p>
          <a:p>
            <a:pPr lvl="0">
              <a:lnSpc>
                <a:spcPct val="80000"/>
              </a:lnSpc>
              <a:buNone/>
              <a:defRPr/>
            </a:pPr>
            <a:endParaRPr lang="fa-IR" dirty="0">
              <a:cs typeface="B Nazanin" pitchFamily="2" charset="-78"/>
            </a:endParaRPr>
          </a:p>
        </p:txBody>
      </p:sp>
      <p:sp>
        <p:nvSpPr>
          <p:cNvPr id="7" name="Rectangle 4"/>
          <p:cNvSpPr>
            <a:spLocks noChangeArrowheads="1"/>
          </p:cNvSpPr>
          <p:nvPr/>
        </p:nvSpPr>
        <p:spPr bwMode="auto">
          <a:xfrm>
            <a:off x="4334297" y="3264669"/>
            <a:ext cx="198437" cy="427038"/>
          </a:xfrm>
          <a:prstGeom prst="rect">
            <a:avLst/>
          </a:prstGeom>
          <a:noFill/>
          <a:ln w="9525">
            <a:noFill/>
            <a:miter lim="800000"/>
            <a:headEnd/>
            <a:tailEnd/>
          </a:ln>
        </p:spPr>
        <p:txBody>
          <a:bodyPr wrap="none" lIns="0" tIns="0" rIns="0" bIns="0">
            <a:spAutoFit/>
          </a:bodyPr>
          <a:lstStyle/>
          <a:p>
            <a:pPr algn="ctr" rtl="0" eaLnBrk="0" hangingPunct="0"/>
            <a:r>
              <a:rPr lang="en-US" sz="2800" b="1">
                <a:cs typeface="B Titr" pitchFamily="2" charset="-78"/>
              </a:rPr>
              <a:t>2</a:t>
            </a:r>
            <a:endParaRPr lang="en-US" sz="2400">
              <a:cs typeface="B Titr" pitchFamily="2" charset="-78"/>
            </a:endParaRPr>
          </a:p>
        </p:txBody>
      </p:sp>
      <p:sp>
        <p:nvSpPr>
          <p:cNvPr id="8" name="Rectangle 5"/>
          <p:cNvSpPr>
            <a:spLocks noChangeArrowheads="1"/>
          </p:cNvSpPr>
          <p:nvPr/>
        </p:nvSpPr>
        <p:spPr bwMode="auto">
          <a:xfrm>
            <a:off x="4258097" y="3523432"/>
            <a:ext cx="2473325" cy="427037"/>
          </a:xfrm>
          <a:prstGeom prst="rect">
            <a:avLst/>
          </a:prstGeom>
          <a:noFill/>
          <a:ln w="9525">
            <a:noFill/>
            <a:miter lim="800000"/>
            <a:headEnd/>
            <a:tailEnd/>
          </a:ln>
        </p:spPr>
        <p:txBody>
          <a:bodyPr wrap="none" lIns="0" tIns="0" rIns="0" bIns="0">
            <a:spAutoFit/>
          </a:bodyPr>
          <a:lstStyle/>
          <a:p>
            <a:pPr algn="l" rtl="0" eaLnBrk="0" hangingPunct="0"/>
            <a:r>
              <a:rPr lang="en-US" sz="2800" b="1" dirty="0">
                <a:cs typeface="B Titr" pitchFamily="2" charset="-78"/>
              </a:rPr>
              <a:t>--- = 0.5 = 50% </a:t>
            </a:r>
          </a:p>
        </p:txBody>
      </p:sp>
      <p:sp>
        <p:nvSpPr>
          <p:cNvPr id="9" name="Rectangle 6"/>
          <p:cNvSpPr>
            <a:spLocks noChangeArrowheads="1"/>
          </p:cNvSpPr>
          <p:nvPr/>
        </p:nvSpPr>
        <p:spPr bwMode="auto">
          <a:xfrm>
            <a:off x="4327947" y="3925069"/>
            <a:ext cx="211137" cy="457200"/>
          </a:xfrm>
          <a:prstGeom prst="rect">
            <a:avLst/>
          </a:prstGeom>
          <a:noFill/>
          <a:ln w="9525">
            <a:noFill/>
            <a:miter lim="800000"/>
            <a:headEnd/>
            <a:tailEnd/>
          </a:ln>
        </p:spPr>
        <p:txBody>
          <a:bodyPr wrap="none" lIns="0" tIns="0" rIns="0" bIns="0">
            <a:spAutoFit/>
          </a:bodyPr>
          <a:lstStyle/>
          <a:p>
            <a:pPr algn="ctr" rtl="0" eaLnBrk="0" hangingPunct="0"/>
            <a:r>
              <a:rPr lang="en-US" sz="3000" b="1">
                <a:cs typeface="B Titr" pitchFamily="2" charset="-78"/>
              </a:rPr>
              <a:t>4</a:t>
            </a:r>
            <a:endParaRPr lang="en-US" sz="2800" b="1">
              <a:cs typeface="B Titr" pitchFamily="2" charset="-78"/>
            </a:endParaRPr>
          </a:p>
        </p:txBody>
      </p:sp>
      <p:sp>
        <p:nvSpPr>
          <p:cNvPr id="10" name="Line 7"/>
          <p:cNvSpPr>
            <a:spLocks noChangeShapeType="1"/>
          </p:cNvSpPr>
          <p:nvPr/>
        </p:nvSpPr>
        <p:spPr bwMode="auto">
          <a:xfrm>
            <a:off x="986259" y="3839344"/>
            <a:ext cx="1600200" cy="0"/>
          </a:xfrm>
          <a:prstGeom prst="line">
            <a:avLst/>
          </a:prstGeom>
          <a:noFill/>
          <a:ln w="50800">
            <a:solidFill>
              <a:srgbClr val="FF0000"/>
            </a:solidFill>
            <a:round/>
            <a:headEnd/>
            <a:tailEnd/>
          </a:ln>
        </p:spPr>
        <p:txBody>
          <a:bodyPr/>
          <a:lstStyle/>
          <a:p>
            <a:endParaRPr lang="fa-IR"/>
          </a:p>
        </p:txBody>
      </p:sp>
      <p:sp>
        <p:nvSpPr>
          <p:cNvPr id="11" name="Freeform 8"/>
          <p:cNvSpPr>
            <a:spLocks/>
          </p:cNvSpPr>
          <p:nvPr/>
        </p:nvSpPr>
        <p:spPr bwMode="auto">
          <a:xfrm>
            <a:off x="1116434" y="4058419"/>
            <a:ext cx="328613"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2" name="Freeform 9"/>
          <p:cNvSpPr>
            <a:spLocks/>
          </p:cNvSpPr>
          <p:nvPr/>
        </p:nvSpPr>
        <p:spPr bwMode="auto">
          <a:xfrm>
            <a:off x="122279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3" name="Freeform 10"/>
          <p:cNvSpPr>
            <a:spLocks/>
          </p:cNvSpPr>
          <p:nvPr/>
        </p:nvSpPr>
        <p:spPr bwMode="auto">
          <a:xfrm>
            <a:off x="2289597" y="4069532"/>
            <a:ext cx="328612"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4" name="Freeform 11"/>
          <p:cNvSpPr>
            <a:spLocks/>
          </p:cNvSpPr>
          <p:nvPr/>
        </p:nvSpPr>
        <p:spPr bwMode="auto">
          <a:xfrm>
            <a:off x="2395959" y="3926657"/>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5" name="Freeform 12"/>
          <p:cNvSpPr>
            <a:spLocks/>
          </p:cNvSpPr>
          <p:nvPr/>
        </p:nvSpPr>
        <p:spPr bwMode="auto">
          <a:xfrm>
            <a:off x="15006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6" name="Freeform 13"/>
          <p:cNvSpPr>
            <a:spLocks/>
          </p:cNvSpPr>
          <p:nvPr/>
        </p:nvSpPr>
        <p:spPr bwMode="auto">
          <a:xfrm>
            <a:off x="159744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7" name="Freeform 14"/>
          <p:cNvSpPr>
            <a:spLocks/>
          </p:cNvSpPr>
          <p:nvPr/>
        </p:nvSpPr>
        <p:spPr bwMode="auto">
          <a:xfrm>
            <a:off x="19070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8" name="Freeform 15"/>
          <p:cNvSpPr>
            <a:spLocks/>
          </p:cNvSpPr>
          <p:nvPr/>
        </p:nvSpPr>
        <p:spPr bwMode="auto">
          <a:xfrm>
            <a:off x="2014959" y="39155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
        <p:nvSpPr>
          <p:cNvPr id="19" name="Freeform 16"/>
          <p:cNvSpPr>
            <a:spLocks/>
          </p:cNvSpPr>
          <p:nvPr/>
        </p:nvSpPr>
        <p:spPr bwMode="auto">
          <a:xfrm>
            <a:off x="1894309" y="3110682"/>
            <a:ext cx="328613"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20" name="Freeform 17"/>
          <p:cNvSpPr>
            <a:spLocks/>
          </p:cNvSpPr>
          <p:nvPr/>
        </p:nvSpPr>
        <p:spPr bwMode="auto">
          <a:xfrm>
            <a:off x="2000672" y="2951932"/>
            <a:ext cx="122237"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21" name="Freeform 18"/>
          <p:cNvSpPr>
            <a:spLocks/>
          </p:cNvSpPr>
          <p:nvPr/>
        </p:nvSpPr>
        <p:spPr bwMode="auto">
          <a:xfrm>
            <a:off x="1519659" y="3082107"/>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22" name="Freeform 19"/>
          <p:cNvSpPr>
            <a:spLocks/>
          </p:cNvSpPr>
          <p:nvPr/>
        </p:nvSpPr>
        <p:spPr bwMode="auto">
          <a:xfrm>
            <a:off x="1619672" y="29249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066800"/>
          </a:xfrm>
        </p:spPr>
        <p:txBody>
          <a:bodyPr/>
          <a:lstStyle/>
          <a:p>
            <a:pPr algn="ctr"/>
            <a:r>
              <a:rPr lang="fa-IR" dirty="0" smtClean="0">
                <a:cs typeface="B Titr" pitchFamily="2" charset="-78"/>
              </a:rPr>
              <a:t>میزان</a:t>
            </a:r>
            <a:endParaRPr lang="fa-IR" dirty="0">
              <a:cs typeface="B Titr" pitchFamily="2" charset="-78"/>
            </a:endParaRPr>
          </a:p>
        </p:txBody>
      </p:sp>
      <p:sp>
        <p:nvSpPr>
          <p:cNvPr id="3" name="Content Placeholder 2"/>
          <p:cNvSpPr>
            <a:spLocks noGrp="1"/>
          </p:cNvSpPr>
          <p:nvPr>
            <p:ph idx="1"/>
          </p:nvPr>
        </p:nvSpPr>
        <p:spPr>
          <a:xfrm>
            <a:off x="467544" y="1412776"/>
            <a:ext cx="8496944" cy="5112568"/>
          </a:xfrm>
        </p:spPr>
        <p:txBody>
          <a:bodyPr/>
          <a:lstStyle/>
          <a:p>
            <a:pPr algn="just">
              <a:lnSpc>
                <a:spcPct val="90000"/>
              </a:lnSpc>
            </a:pPr>
            <a:r>
              <a:rPr lang="fa-IR" sz="2400" dirty="0" smtClean="0">
                <a:cs typeface="B Mitra" pitchFamily="2" charset="-78"/>
              </a:rPr>
              <a:t>حاصل تقسیم دو عدد </a:t>
            </a:r>
          </a:p>
          <a:p>
            <a:pPr algn="just">
              <a:lnSpc>
                <a:spcPct val="90000"/>
              </a:lnSpc>
            </a:pPr>
            <a:r>
              <a:rPr lang="fa-IR" sz="2400" dirty="0" smtClean="0">
                <a:cs typeface="B Mitra" pitchFamily="2" charset="-78"/>
              </a:rPr>
              <a:t>وقوع یک پیامد در جمعیت خاص در زمان معین</a:t>
            </a:r>
          </a:p>
          <a:p>
            <a:pPr algn="just">
              <a:lnSpc>
                <a:spcPct val="90000"/>
              </a:lnSpc>
            </a:pPr>
            <a:r>
              <a:rPr lang="fa-IR" sz="2400" dirty="0" smtClean="0">
                <a:cs typeface="B Mitra" pitchFamily="2" charset="-78"/>
              </a:rPr>
              <a:t>زمان را نیز شامل می شود</a:t>
            </a:r>
          </a:p>
          <a:p>
            <a:pPr algn="just">
              <a:lnSpc>
                <a:spcPct val="90000"/>
              </a:lnSpc>
            </a:pPr>
            <a:r>
              <a:rPr lang="fa-IR" sz="2400" dirty="0" smtClean="0">
                <a:cs typeface="B Mitra" pitchFamily="2" charset="-78"/>
              </a:rPr>
              <a:t>سرعت وقوع یک پیامد را در طی زمان نشان می دهد</a:t>
            </a:r>
          </a:p>
          <a:p>
            <a:pPr algn="just">
              <a:lnSpc>
                <a:spcPct val="90000"/>
              </a:lnSpc>
            </a:pPr>
            <a:r>
              <a:rPr lang="fa-IR" sz="2400" dirty="0" smtClean="0">
                <a:cs typeface="B Mitra" pitchFamily="2" charset="-78"/>
              </a:rPr>
              <a:t> </a:t>
            </a:r>
            <a:r>
              <a:rPr lang="fa-IR" sz="2400" b="1" dirty="0" smtClean="0">
                <a:solidFill>
                  <a:srgbClr val="006600"/>
                </a:solidFill>
                <a:cs typeface="B Mitra" pitchFamily="2" charset="-78"/>
              </a:rPr>
              <a:t>صورت کسر </a:t>
            </a:r>
          </a:p>
          <a:p>
            <a:pPr lvl="1" algn="just">
              <a:lnSpc>
                <a:spcPct val="90000"/>
              </a:lnSpc>
            </a:pPr>
            <a:r>
              <a:rPr lang="fa-IR" sz="2000" b="1" dirty="0" smtClean="0">
                <a:solidFill>
                  <a:srgbClr val="006600"/>
                </a:solidFill>
                <a:cs typeface="B Mitra" pitchFamily="2" charset="-78"/>
              </a:rPr>
              <a:t>تعداد پیامدهایی که در طی یک دوره زمانی  اتفاق افتاده (تعداد افراد دارای پیامد)</a:t>
            </a:r>
          </a:p>
          <a:p>
            <a:pPr algn="just">
              <a:lnSpc>
                <a:spcPct val="90000"/>
              </a:lnSpc>
            </a:pPr>
            <a:r>
              <a:rPr lang="fa-IR" sz="2400" b="1" dirty="0" smtClean="0">
                <a:solidFill>
                  <a:srgbClr val="A50021"/>
                </a:solidFill>
                <a:cs typeface="B Mitra" pitchFamily="2" charset="-78"/>
              </a:rPr>
              <a:t>مخرج کسر</a:t>
            </a:r>
          </a:p>
          <a:p>
            <a:pPr lvl="1" algn="just">
              <a:lnSpc>
                <a:spcPct val="90000"/>
              </a:lnSpc>
            </a:pPr>
            <a:r>
              <a:rPr lang="fa-IR" sz="2000" b="1" dirty="0" smtClean="0">
                <a:solidFill>
                  <a:srgbClr val="A50021"/>
                </a:solidFill>
                <a:cs typeface="B Mitra" pitchFamily="2" charset="-78"/>
              </a:rPr>
              <a:t>تعداد جمعیتی که پیامد در آن اتفاق افتاده (جمعیتی که افراد دارای پیامد متعلق به آن هستند)</a:t>
            </a:r>
          </a:p>
          <a:p>
            <a:pPr lvl="1" algn="just">
              <a:lnSpc>
                <a:spcPct val="90000"/>
              </a:lnSpc>
              <a:buFont typeface="Arial" pitchFamily="34" charset="0"/>
              <a:buNone/>
            </a:pPr>
            <a:r>
              <a:rPr lang="fa-IR" sz="2000" b="1" dirty="0" smtClean="0">
                <a:cs typeface="B Mitra" pitchFamily="2" charset="-78"/>
              </a:rPr>
              <a:t>    </a:t>
            </a:r>
            <a:r>
              <a:rPr lang="fa-IR" sz="2000" b="1" dirty="0" smtClean="0">
                <a:solidFill>
                  <a:srgbClr val="FF0000"/>
                </a:solidFill>
                <a:cs typeface="B Mitra" pitchFamily="2" charset="-78"/>
              </a:rPr>
              <a:t>(جمعیت در معرض خطر)</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None/>
            </a:pPr>
            <a:r>
              <a:rPr lang="fa-IR" sz="2000" b="1" dirty="0" smtClean="0">
                <a:solidFill>
                  <a:srgbClr val="CC0000"/>
                </a:solidFill>
                <a:cs typeface="B Mitra" pitchFamily="2" charset="-78"/>
              </a:rPr>
              <a:t>میزان ها را معمولاً  در توانی از 10ضرب می کنند (100، 1000، 100000)</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endParaRPr lang="fa-IR" dirty="0">
              <a:cs typeface="B Nazanin" pitchFamily="2" charset="-78"/>
            </a:endParaRPr>
          </a:p>
        </p:txBody>
      </p:sp>
      <p:sp>
        <p:nvSpPr>
          <p:cNvPr id="4" name="Line 8"/>
          <p:cNvSpPr>
            <a:spLocks noChangeShapeType="1"/>
          </p:cNvSpPr>
          <p:nvPr/>
        </p:nvSpPr>
        <p:spPr bwMode="auto">
          <a:xfrm>
            <a:off x="251520" y="5085184"/>
            <a:ext cx="4648200" cy="0"/>
          </a:xfrm>
          <a:prstGeom prst="line">
            <a:avLst/>
          </a:prstGeom>
          <a:noFill/>
          <a:ln w="50800">
            <a:solidFill>
              <a:srgbClr val="FF0000"/>
            </a:solidFill>
            <a:round/>
            <a:headEnd/>
            <a:tailEnd/>
          </a:ln>
        </p:spPr>
        <p:txBody>
          <a:bodyPr/>
          <a:lstStyle/>
          <a:p>
            <a:endParaRPr lang="fa-IR"/>
          </a:p>
        </p:txBody>
      </p:sp>
      <p:grpSp>
        <p:nvGrpSpPr>
          <p:cNvPr id="5" name="Group 9"/>
          <p:cNvGrpSpPr>
            <a:grpSpLocks/>
          </p:cNvGrpSpPr>
          <p:nvPr/>
        </p:nvGrpSpPr>
        <p:grpSpPr bwMode="auto">
          <a:xfrm>
            <a:off x="917203" y="5194176"/>
            <a:ext cx="693738" cy="371475"/>
            <a:chOff x="4014" y="2310"/>
            <a:chExt cx="946" cy="508"/>
          </a:xfrm>
        </p:grpSpPr>
        <p:sp>
          <p:nvSpPr>
            <p:cNvPr id="6" name="Freeform 1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 name="Freeform 1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 name="Freeform 1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 name="Freeform 1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 name="Freeform 1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 name="Freeform 1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2" name="Freeform 1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3" name="Freeform 1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4" name="Freeform 18"/>
          <p:cNvSpPr>
            <a:spLocks/>
          </p:cNvSpPr>
          <p:nvPr/>
        </p:nvSpPr>
        <p:spPr bwMode="auto">
          <a:xfrm>
            <a:off x="1901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5" name="Freeform 19"/>
          <p:cNvSpPr>
            <a:spLocks/>
          </p:cNvSpPr>
          <p:nvPr/>
        </p:nvSpPr>
        <p:spPr bwMode="auto">
          <a:xfrm>
            <a:off x="23934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16" name="Freeform 20"/>
          <p:cNvSpPr>
            <a:spLocks/>
          </p:cNvSpPr>
          <p:nvPr/>
        </p:nvSpPr>
        <p:spPr bwMode="auto">
          <a:xfrm>
            <a:off x="73146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7" name="Freeform 21"/>
          <p:cNvSpPr>
            <a:spLocks/>
          </p:cNvSpPr>
          <p:nvPr/>
        </p:nvSpPr>
        <p:spPr bwMode="auto">
          <a:xfrm>
            <a:off x="77909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8" name="Freeform 22"/>
          <p:cNvSpPr>
            <a:spLocks/>
          </p:cNvSpPr>
          <p:nvPr/>
        </p:nvSpPr>
        <p:spPr bwMode="auto">
          <a:xfrm>
            <a:off x="3679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9" name="Freeform 23"/>
          <p:cNvSpPr>
            <a:spLocks/>
          </p:cNvSpPr>
          <p:nvPr/>
        </p:nvSpPr>
        <p:spPr bwMode="auto">
          <a:xfrm>
            <a:off x="41237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20" name="Freeform 24"/>
          <p:cNvSpPr>
            <a:spLocks/>
          </p:cNvSpPr>
          <p:nvPr/>
        </p:nvSpPr>
        <p:spPr bwMode="auto">
          <a:xfrm>
            <a:off x="55525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1" name="Freeform 25"/>
          <p:cNvSpPr>
            <a:spLocks/>
          </p:cNvSpPr>
          <p:nvPr/>
        </p:nvSpPr>
        <p:spPr bwMode="auto">
          <a:xfrm>
            <a:off x="60446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22" name="Group 26"/>
          <p:cNvGrpSpPr>
            <a:grpSpLocks/>
          </p:cNvGrpSpPr>
          <p:nvPr/>
        </p:nvGrpSpPr>
        <p:grpSpPr bwMode="auto">
          <a:xfrm>
            <a:off x="1631578" y="5194176"/>
            <a:ext cx="692150" cy="371475"/>
            <a:chOff x="4014" y="2310"/>
            <a:chExt cx="946" cy="508"/>
          </a:xfrm>
        </p:grpSpPr>
        <p:sp>
          <p:nvSpPr>
            <p:cNvPr id="23" name="Freeform 27"/>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4" name="Freeform 28"/>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5" name="Freeform 29"/>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6" name="Freeform 30"/>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7" name="Freeform 31"/>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8" name="Freeform 32"/>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9" name="Freeform 33"/>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0" name="Freeform 34"/>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31" name="Group 35"/>
          <p:cNvGrpSpPr>
            <a:grpSpLocks/>
          </p:cNvGrpSpPr>
          <p:nvPr/>
        </p:nvGrpSpPr>
        <p:grpSpPr bwMode="auto">
          <a:xfrm>
            <a:off x="3050803" y="5194176"/>
            <a:ext cx="693738" cy="371475"/>
            <a:chOff x="4014" y="2310"/>
            <a:chExt cx="946" cy="508"/>
          </a:xfrm>
        </p:grpSpPr>
        <p:sp>
          <p:nvSpPr>
            <p:cNvPr id="32" name="Freeform 36"/>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3" name="Freeform 37"/>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4" name="Freeform 38"/>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5" name="Freeform 39"/>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36" name="Freeform 40"/>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7" name="Freeform 41"/>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8" name="Freeform 42"/>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9" name="Freeform 43"/>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40" name="Group 44"/>
          <p:cNvGrpSpPr>
            <a:grpSpLocks/>
          </p:cNvGrpSpPr>
          <p:nvPr/>
        </p:nvGrpSpPr>
        <p:grpSpPr bwMode="auto">
          <a:xfrm>
            <a:off x="2323728" y="5194176"/>
            <a:ext cx="692150" cy="371475"/>
            <a:chOff x="4014" y="2310"/>
            <a:chExt cx="946" cy="508"/>
          </a:xfrm>
        </p:grpSpPr>
        <p:sp>
          <p:nvSpPr>
            <p:cNvPr id="41" name="Freeform 45"/>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2" name="Freeform 46"/>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3" name="Freeform 47"/>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4" name="Freeform 48"/>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45" name="Freeform 49"/>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6" name="Freeform 50"/>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7" name="Freeform 51"/>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8" name="Freeform 52"/>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49" name="Freeform 53"/>
          <p:cNvSpPr>
            <a:spLocks/>
          </p:cNvSpPr>
          <p:nvPr/>
        </p:nvSpPr>
        <p:spPr bwMode="auto">
          <a:xfrm>
            <a:off x="37651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0" name="Freeform 54"/>
          <p:cNvSpPr>
            <a:spLocks/>
          </p:cNvSpPr>
          <p:nvPr/>
        </p:nvSpPr>
        <p:spPr bwMode="auto">
          <a:xfrm>
            <a:off x="381439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1" name="Freeform 55"/>
          <p:cNvSpPr>
            <a:spLocks/>
          </p:cNvSpPr>
          <p:nvPr/>
        </p:nvSpPr>
        <p:spPr bwMode="auto">
          <a:xfrm>
            <a:off x="430651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2" name="Freeform 56"/>
          <p:cNvSpPr>
            <a:spLocks/>
          </p:cNvSpPr>
          <p:nvPr/>
        </p:nvSpPr>
        <p:spPr bwMode="auto">
          <a:xfrm>
            <a:off x="435414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53" name="Freeform 57"/>
          <p:cNvSpPr>
            <a:spLocks/>
          </p:cNvSpPr>
          <p:nvPr/>
        </p:nvSpPr>
        <p:spPr bwMode="auto">
          <a:xfrm>
            <a:off x="39429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4" name="Freeform 58"/>
          <p:cNvSpPr>
            <a:spLocks/>
          </p:cNvSpPr>
          <p:nvPr/>
        </p:nvSpPr>
        <p:spPr bwMode="auto">
          <a:xfrm>
            <a:off x="398742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5" name="Freeform 59"/>
          <p:cNvSpPr>
            <a:spLocks/>
          </p:cNvSpPr>
          <p:nvPr/>
        </p:nvSpPr>
        <p:spPr bwMode="auto">
          <a:xfrm>
            <a:off x="413030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6" name="Freeform 60"/>
          <p:cNvSpPr>
            <a:spLocks/>
          </p:cNvSpPr>
          <p:nvPr/>
        </p:nvSpPr>
        <p:spPr bwMode="auto">
          <a:xfrm>
            <a:off x="417951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57" name="Group 61"/>
          <p:cNvGrpSpPr>
            <a:grpSpLocks/>
          </p:cNvGrpSpPr>
          <p:nvPr/>
        </p:nvGrpSpPr>
        <p:grpSpPr bwMode="auto">
          <a:xfrm>
            <a:off x="190128" y="5619626"/>
            <a:ext cx="2133600" cy="371475"/>
            <a:chOff x="96" y="3572"/>
            <a:chExt cx="2914" cy="508"/>
          </a:xfrm>
        </p:grpSpPr>
        <p:grpSp>
          <p:nvGrpSpPr>
            <p:cNvPr id="58" name="Group 62"/>
            <p:cNvGrpSpPr>
              <a:grpSpLocks/>
            </p:cNvGrpSpPr>
            <p:nvPr/>
          </p:nvGrpSpPr>
          <p:grpSpPr bwMode="auto">
            <a:xfrm>
              <a:off x="1090" y="3572"/>
              <a:ext cx="946" cy="508"/>
              <a:chOff x="4014" y="2310"/>
              <a:chExt cx="946" cy="508"/>
            </a:xfrm>
          </p:grpSpPr>
          <p:sp>
            <p:nvSpPr>
              <p:cNvPr id="77" name="Freeform 63"/>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8" name="Freeform 64"/>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9" name="Freeform 65"/>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0" name="Freeform 66"/>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81" name="Freeform 67"/>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2" name="Freeform 68"/>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3" name="Freeform 69"/>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4" name="Freeform 70"/>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59" name="Group 71"/>
            <p:cNvGrpSpPr>
              <a:grpSpLocks/>
            </p:cNvGrpSpPr>
            <p:nvPr/>
          </p:nvGrpSpPr>
          <p:grpSpPr bwMode="auto">
            <a:xfrm>
              <a:off x="96" y="3572"/>
              <a:ext cx="946" cy="508"/>
              <a:chOff x="4014" y="2310"/>
              <a:chExt cx="946" cy="508"/>
            </a:xfrm>
          </p:grpSpPr>
          <p:sp>
            <p:nvSpPr>
              <p:cNvPr id="69" name="Freeform 72"/>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0" name="Freeform 73"/>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1" name="Freeform 74"/>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2" name="Freeform 75"/>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73" name="Freeform 76"/>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4" name="Freeform 77"/>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5" name="Freeform 78"/>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6" name="Freeform 79"/>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60" name="Group 80"/>
            <p:cNvGrpSpPr>
              <a:grpSpLocks/>
            </p:cNvGrpSpPr>
            <p:nvPr/>
          </p:nvGrpSpPr>
          <p:grpSpPr bwMode="auto">
            <a:xfrm>
              <a:off x="2064" y="3572"/>
              <a:ext cx="946" cy="508"/>
              <a:chOff x="4014" y="2310"/>
              <a:chExt cx="946" cy="508"/>
            </a:xfrm>
          </p:grpSpPr>
          <p:sp>
            <p:nvSpPr>
              <p:cNvPr id="61" name="Freeform 81"/>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2" name="Freeform 82"/>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3" name="Freeform 83"/>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4" name="Freeform 84"/>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65" name="Freeform 85"/>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6" name="Freeform 86"/>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7" name="Freeform 87"/>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8" name="Freeform 88"/>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grpSp>
        <p:nvGrpSpPr>
          <p:cNvPr id="85" name="Group 89"/>
          <p:cNvGrpSpPr>
            <a:grpSpLocks/>
          </p:cNvGrpSpPr>
          <p:nvPr/>
        </p:nvGrpSpPr>
        <p:grpSpPr bwMode="auto">
          <a:xfrm>
            <a:off x="3050803" y="5619626"/>
            <a:ext cx="693738" cy="371475"/>
            <a:chOff x="4014" y="2310"/>
            <a:chExt cx="946" cy="508"/>
          </a:xfrm>
        </p:grpSpPr>
        <p:sp>
          <p:nvSpPr>
            <p:cNvPr id="86" name="Freeform 9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7" name="Freeform 9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8" name="Freeform 9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9" name="Freeform 9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0" name="Freeform 9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1" name="Freeform 9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2" name="Freeform 9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3" name="Freeform 9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94" name="Group 98"/>
          <p:cNvGrpSpPr>
            <a:grpSpLocks/>
          </p:cNvGrpSpPr>
          <p:nvPr/>
        </p:nvGrpSpPr>
        <p:grpSpPr bwMode="auto">
          <a:xfrm>
            <a:off x="2323728" y="5619626"/>
            <a:ext cx="692150" cy="371475"/>
            <a:chOff x="4014" y="2310"/>
            <a:chExt cx="946" cy="508"/>
          </a:xfrm>
        </p:grpSpPr>
        <p:sp>
          <p:nvSpPr>
            <p:cNvPr id="95" name="Freeform 99"/>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6" name="Freeform 100"/>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7" name="Freeform 101"/>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8" name="Freeform 102"/>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9" name="Freeform 103"/>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0" name="Freeform 104"/>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1" name="Freeform 105"/>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2" name="Freeform 106"/>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03" name="Freeform 107"/>
          <p:cNvSpPr>
            <a:spLocks/>
          </p:cNvSpPr>
          <p:nvPr/>
        </p:nvSpPr>
        <p:spPr bwMode="auto">
          <a:xfrm>
            <a:off x="3769864" y="5701441"/>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4" name="Freeform 108"/>
          <p:cNvSpPr>
            <a:spLocks/>
          </p:cNvSpPr>
          <p:nvPr/>
        </p:nvSpPr>
        <p:spPr bwMode="auto">
          <a:xfrm>
            <a:off x="3814391" y="561962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5" name="Freeform 109"/>
          <p:cNvSpPr>
            <a:spLocks/>
          </p:cNvSpPr>
          <p:nvPr/>
        </p:nvSpPr>
        <p:spPr bwMode="auto">
          <a:xfrm>
            <a:off x="4306516" y="569106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6" name="Freeform 110"/>
          <p:cNvSpPr>
            <a:spLocks/>
          </p:cNvSpPr>
          <p:nvPr/>
        </p:nvSpPr>
        <p:spPr bwMode="auto">
          <a:xfrm>
            <a:off x="4354141"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7" name="Freeform 111"/>
          <p:cNvSpPr>
            <a:spLocks/>
          </p:cNvSpPr>
          <p:nvPr/>
        </p:nvSpPr>
        <p:spPr bwMode="auto">
          <a:xfrm>
            <a:off x="3942978"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8" name="Freeform 112"/>
          <p:cNvSpPr>
            <a:spLocks/>
          </p:cNvSpPr>
          <p:nvPr/>
        </p:nvSpPr>
        <p:spPr bwMode="auto">
          <a:xfrm>
            <a:off x="3987428" y="561962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9" name="Freeform 113"/>
          <p:cNvSpPr>
            <a:spLocks/>
          </p:cNvSpPr>
          <p:nvPr/>
        </p:nvSpPr>
        <p:spPr bwMode="auto">
          <a:xfrm>
            <a:off x="4130303"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0" name="Freeform 114"/>
          <p:cNvSpPr>
            <a:spLocks/>
          </p:cNvSpPr>
          <p:nvPr/>
        </p:nvSpPr>
        <p:spPr bwMode="auto">
          <a:xfrm>
            <a:off x="4179516" y="561962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1" name="Freeform 115"/>
          <p:cNvSpPr>
            <a:spLocks/>
          </p:cNvSpPr>
          <p:nvPr/>
        </p:nvSpPr>
        <p:spPr bwMode="auto">
          <a:xfrm>
            <a:off x="4685928" y="526561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2" name="Freeform 116"/>
          <p:cNvSpPr>
            <a:spLocks/>
          </p:cNvSpPr>
          <p:nvPr/>
        </p:nvSpPr>
        <p:spPr bwMode="auto">
          <a:xfrm>
            <a:off x="4733553"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3" name="Freeform 117"/>
          <p:cNvSpPr>
            <a:spLocks/>
          </p:cNvSpPr>
          <p:nvPr/>
        </p:nvSpPr>
        <p:spPr bwMode="auto">
          <a:xfrm>
            <a:off x="4509716" y="525926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4" name="Freeform 118"/>
          <p:cNvSpPr>
            <a:spLocks/>
          </p:cNvSpPr>
          <p:nvPr/>
        </p:nvSpPr>
        <p:spPr bwMode="auto">
          <a:xfrm>
            <a:off x="4558928" y="519417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5" name="Freeform 119"/>
          <p:cNvSpPr>
            <a:spLocks/>
          </p:cNvSpPr>
          <p:nvPr/>
        </p:nvSpPr>
        <p:spPr bwMode="auto">
          <a:xfrm>
            <a:off x="4685928" y="569106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6" name="Freeform 120"/>
          <p:cNvSpPr>
            <a:spLocks/>
          </p:cNvSpPr>
          <p:nvPr/>
        </p:nvSpPr>
        <p:spPr bwMode="auto">
          <a:xfrm>
            <a:off x="4733553"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7" name="Freeform 121"/>
          <p:cNvSpPr>
            <a:spLocks/>
          </p:cNvSpPr>
          <p:nvPr/>
        </p:nvSpPr>
        <p:spPr bwMode="auto">
          <a:xfrm>
            <a:off x="4509716" y="568471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8" name="Freeform 122"/>
          <p:cNvSpPr>
            <a:spLocks/>
          </p:cNvSpPr>
          <p:nvPr/>
        </p:nvSpPr>
        <p:spPr bwMode="auto">
          <a:xfrm>
            <a:off x="4558928" y="561962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120" name="Group 124"/>
          <p:cNvGrpSpPr>
            <a:grpSpLocks/>
          </p:cNvGrpSpPr>
          <p:nvPr/>
        </p:nvGrpSpPr>
        <p:grpSpPr bwMode="auto">
          <a:xfrm>
            <a:off x="2051720" y="4293096"/>
            <a:ext cx="648072" cy="734442"/>
            <a:chOff x="4224" y="1686"/>
            <a:chExt cx="448" cy="508"/>
          </a:xfrm>
        </p:grpSpPr>
        <p:sp>
          <p:nvSpPr>
            <p:cNvPr id="122" name="Freeform 125"/>
            <p:cNvSpPr>
              <a:spLocks/>
            </p:cNvSpPr>
            <p:nvPr/>
          </p:nvSpPr>
          <p:spPr bwMode="auto">
            <a:xfrm>
              <a:off x="4465" y="1783"/>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23" name="Freeform 126"/>
            <p:cNvSpPr>
              <a:spLocks/>
            </p:cNvSpPr>
            <p:nvPr/>
          </p:nvSpPr>
          <p:spPr bwMode="auto">
            <a:xfrm>
              <a:off x="4532" y="1693"/>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24" name="Freeform 127"/>
            <p:cNvSpPr>
              <a:spLocks/>
            </p:cNvSpPr>
            <p:nvPr/>
          </p:nvSpPr>
          <p:spPr bwMode="auto">
            <a:xfrm>
              <a:off x="4224" y="1776"/>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25" name="Freeform 128"/>
            <p:cNvSpPr>
              <a:spLocks/>
            </p:cNvSpPr>
            <p:nvPr/>
          </p:nvSpPr>
          <p:spPr bwMode="auto">
            <a:xfrm>
              <a:off x="4292" y="1686"/>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Titr" pitchFamily="2" charset="-78"/>
              </a:rPr>
              <a:t>برخی شاخصهای استخراجی از زیج حیاتی</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میزان موالید خام</a:t>
            </a:r>
          </a:p>
          <a:p>
            <a:r>
              <a:rPr lang="fa-IR" dirty="0" smtClean="0">
                <a:cs typeface="B Nazanin" pitchFamily="2" charset="-78"/>
              </a:rPr>
              <a:t>میزان باروری عمومی </a:t>
            </a:r>
          </a:p>
          <a:p>
            <a:r>
              <a:rPr lang="fa-IR" dirty="0" smtClean="0">
                <a:cs typeface="B Nazanin" pitchFamily="2" charset="-78"/>
              </a:rPr>
              <a:t>میزان باروری کلی</a:t>
            </a:r>
          </a:p>
          <a:p>
            <a:r>
              <a:rPr lang="fa-IR" dirty="0" smtClean="0">
                <a:cs typeface="B Nazanin" pitchFamily="2" charset="-78"/>
              </a:rPr>
              <a:t>میزان مرگ ومیر خام</a:t>
            </a:r>
          </a:p>
          <a:p>
            <a:r>
              <a:rPr lang="fa-IR" dirty="0" smtClean="0">
                <a:cs typeface="B Nazanin" pitchFamily="2" charset="-78"/>
              </a:rPr>
              <a:t>میزان مرگ کودکان زیر 5 سال</a:t>
            </a:r>
          </a:p>
          <a:p>
            <a:r>
              <a:rPr lang="fa-IR" dirty="0" smtClean="0">
                <a:cs typeface="B Nazanin" pitchFamily="2" charset="-78"/>
              </a:rPr>
              <a:t>نسبت جنسی</a:t>
            </a:r>
          </a:p>
          <a:p>
            <a:r>
              <a:rPr lang="fa-IR" dirty="0" smtClean="0">
                <a:cs typeface="B Nazanin" pitchFamily="2" charset="-78"/>
              </a:rPr>
              <a:t>درصد مرده زایی</a:t>
            </a:r>
          </a:p>
          <a:p>
            <a:r>
              <a:rPr lang="fa-IR" dirty="0" smtClean="0">
                <a:cs typeface="B Nazanin" pitchFamily="2" charset="-78"/>
              </a:rPr>
              <a:t>درصد چند قلویی </a:t>
            </a:r>
          </a:p>
          <a:p>
            <a:r>
              <a:rPr lang="fa-IR" dirty="0" smtClean="0">
                <a:cs typeface="B Nazanin" pitchFamily="2" charset="-78"/>
              </a:rPr>
              <a:t>.....</a:t>
            </a:r>
            <a:endParaRPr lang="fa-IR" dirty="0">
              <a:cs typeface="B Nazanin"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 name="Group 648"/>
          <p:cNvGraphicFramePr>
            <a:graphicFrameLocks noGrp="1"/>
          </p:cNvGraphicFramePr>
          <p:nvPr>
            <p:extLst>
              <p:ext uri="{D42A27DB-BD31-4B8C-83A1-F6EECF244321}">
                <p14:modId xmlns:p14="http://schemas.microsoft.com/office/powerpoint/2010/main" val="881635098"/>
              </p:ext>
            </p:extLst>
          </p:nvPr>
        </p:nvGraphicFramePr>
        <p:xfrm>
          <a:off x="179512" y="-1"/>
          <a:ext cx="8587680" cy="6904022"/>
        </p:xfrm>
        <a:graphic>
          <a:graphicData uri="http://schemas.openxmlformats.org/drawingml/2006/table">
            <a:tbl>
              <a:tblPr rtl="1"/>
              <a:tblGrid>
                <a:gridCol w="2644306">
                  <a:extLst>
                    <a:ext uri="{9D8B030D-6E8A-4147-A177-3AD203B41FA5}">
                      <a16:colId xmlns:a16="http://schemas.microsoft.com/office/drawing/2014/main" val="20000"/>
                    </a:ext>
                  </a:extLst>
                </a:gridCol>
                <a:gridCol w="733652">
                  <a:extLst>
                    <a:ext uri="{9D8B030D-6E8A-4147-A177-3AD203B41FA5}">
                      <a16:colId xmlns:a16="http://schemas.microsoft.com/office/drawing/2014/main" val="20001"/>
                    </a:ext>
                  </a:extLst>
                </a:gridCol>
                <a:gridCol w="661077">
                  <a:extLst>
                    <a:ext uri="{9D8B030D-6E8A-4147-A177-3AD203B41FA5}">
                      <a16:colId xmlns:a16="http://schemas.microsoft.com/office/drawing/2014/main" val="20002"/>
                    </a:ext>
                  </a:extLst>
                </a:gridCol>
                <a:gridCol w="661076">
                  <a:extLst>
                    <a:ext uri="{9D8B030D-6E8A-4147-A177-3AD203B41FA5}">
                      <a16:colId xmlns:a16="http://schemas.microsoft.com/office/drawing/2014/main" val="20003"/>
                    </a:ext>
                  </a:extLst>
                </a:gridCol>
                <a:gridCol w="659498">
                  <a:extLst>
                    <a:ext uri="{9D8B030D-6E8A-4147-A177-3AD203B41FA5}">
                      <a16:colId xmlns:a16="http://schemas.microsoft.com/office/drawing/2014/main" val="20004"/>
                    </a:ext>
                  </a:extLst>
                </a:gridCol>
                <a:gridCol w="661077">
                  <a:extLst>
                    <a:ext uri="{9D8B030D-6E8A-4147-A177-3AD203B41FA5}">
                      <a16:colId xmlns:a16="http://schemas.microsoft.com/office/drawing/2014/main" val="20005"/>
                    </a:ext>
                  </a:extLst>
                </a:gridCol>
                <a:gridCol w="659498">
                  <a:extLst>
                    <a:ext uri="{9D8B030D-6E8A-4147-A177-3AD203B41FA5}">
                      <a16:colId xmlns:a16="http://schemas.microsoft.com/office/drawing/2014/main" val="20006"/>
                    </a:ext>
                  </a:extLst>
                </a:gridCol>
                <a:gridCol w="659498">
                  <a:extLst>
                    <a:ext uri="{9D8B030D-6E8A-4147-A177-3AD203B41FA5}">
                      <a16:colId xmlns:a16="http://schemas.microsoft.com/office/drawing/2014/main" val="20007"/>
                    </a:ext>
                  </a:extLst>
                </a:gridCol>
                <a:gridCol w="662654">
                  <a:extLst>
                    <a:ext uri="{9D8B030D-6E8A-4147-A177-3AD203B41FA5}">
                      <a16:colId xmlns:a16="http://schemas.microsoft.com/office/drawing/2014/main" val="20008"/>
                    </a:ext>
                  </a:extLst>
                </a:gridCol>
                <a:gridCol w="585344">
                  <a:extLst>
                    <a:ext uri="{9D8B030D-6E8A-4147-A177-3AD203B41FA5}">
                      <a16:colId xmlns:a16="http://schemas.microsoft.com/office/drawing/2014/main" val="20009"/>
                    </a:ext>
                  </a:extLst>
                </a:gridCol>
              </a:tblGrid>
              <a:tr h="306161">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            منطقه و جنس</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سن (سال)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كل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428625">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01"/>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كمتر از يكسال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02"/>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 تا 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03"/>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5تا 9سال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04"/>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10تا 14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5"/>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15تا 19سال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6"/>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20تا 24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7"/>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25تا 29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8"/>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9"/>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10"/>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11"/>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12"/>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3"/>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55 تا 59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4"/>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60 تا 64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5"/>
                  </a:ext>
                </a:extLst>
              </a:tr>
              <a:tr h="352177">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6"/>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70 تا 74 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7"/>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8"/>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19"/>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extLst>
                  <a:ext uri="{0D108BD9-81ED-4DB2-BD59-A6C34878D82A}">
                    <a16:rowId xmlns:a16="http://schemas.microsoft.com/office/drawing/2014/main" val="10020"/>
                  </a:ext>
                </a:extLst>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2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709</TotalTime>
  <Words>1326</Words>
  <Application>Microsoft Office PowerPoint</Application>
  <PresentationFormat>On-screen Show (4:3)</PresentationFormat>
  <Paragraphs>252</Paragraphs>
  <Slides>38</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38</vt:i4>
      </vt:variant>
    </vt:vector>
  </HeadingPairs>
  <TitlesOfParts>
    <vt:vector size="52" baseType="lpstr">
      <vt:lpstr>맑은 고딕</vt:lpstr>
      <vt:lpstr>Arial</vt:lpstr>
      <vt:lpstr>B Mitra</vt:lpstr>
      <vt:lpstr>B Nazanin</vt:lpstr>
      <vt:lpstr>B Titr</vt:lpstr>
      <vt:lpstr>Cambria Math</vt:lpstr>
      <vt:lpstr>Georgia</vt:lpstr>
      <vt:lpstr>IranNastaliq</vt:lpstr>
      <vt:lpstr>Nazanin</vt:lpstr>
      <vt:lpstr>Tahoma</vt:lpstr>
      <vt:lpstr>Trebuchet MS</vt:lpstr>
      <vt:lpstr>Wingdings 2</vt:lpstr>
      <vt:lpstr>Wingdings 3</vt:lpstr>
      <vt:lpstr>Urban</vt:lpstr>
      <vt:lpstr>PowerPoint Presentation</vt:lpstr>
      <vt:lpstr>شاخص های ملی سلامت </vt:lpstr>
      <vt:lpstr>تعریف شاخص</vt:lpstr>
      <vt:lpstr>ابزارهای اندازه گیری</vt:lpstr>
      <vt:lpstr>نسبت</vt:lpstr>
      <vt:lpstr>تناسب</vt:lpstr>
      <vt:lpstr>میزان</vt:lpstr>
      <vt:lpstr>برخی شاخصهای استخراجی از زیج حیاتی</vt:lpstr>
      <vt:lpstr>PowerPoint Presentation</vt:lpstr>
      <vt:lpstr>شاخصهای قابل استخراج از جدول جمعیت</vt:lpstr>
      <vt:lpstr>توجه:</vt:lpstr>
      <vt:lpstr>PowerPoint Presentation</vt:lpstr>
      <vt:lpstr>شاخصهای قابل استخراج از جدول تولد</vt:lpstr>
      <vt:lpstr>شاخصهای قابل استخراج از جدول تولد</vt:lpstr>
      <vt:lpstr>PowerPoint Presentation</vt:lpstr>
      <vt:lpstr>PowerPoint Presentation</vt:lpstr>
      <vt:lpstr>شاخصهای قابل استخراج از جدول مرگ و میر</vt:lpstr>
      <vt:lpstr>PowerPoint Presentation</vt:lpstr>
      <vt:lpstr>PowerPoint Presentation</vt:lpstr>
      <vt:lpstr>شاخصهای قابل استخراج از جدول علت مرگ کودکان</vt:lpstr>
      <vt:lpstr>شاخصهای دیگر:</vt:lpstr>
      <vt:lpstr>میزان موالید خام :</vt:lpstr>
      <vt:lpstr>PowerPoint Presentation</vt:lpstr>
      <vt:lpstr>PowerPoint Presentation</vt:lpstr>
      <vt:lpstr>میزان مرگ خام :</vt:lpstr>
      <vt:lpstr>PowerPoint Presentation</vt:lpstr>
      <vt:lpstr>PowerPoint Presentation</vt:lpstr>
      <vt:lpstr>PowerPoint Presentation</vt:lpstr>
      <vt:lpstr>PowerPoint Presentation</vt:lpstr>
      <vt:lpstr>رشد طبیعی جمعیت : </vt:lpstr>
      <vt:lpstr>میزان باروری عمومی:</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مفاهیم کاربردی شاخصهای حیاتی</dc:title>
  <dc:creator>amar</dc:creator>
  <cp:lastModifiedBy>Health</cp:lastModifiedBy>
  <cp:revision>109</cp:revision>
  <dcterms:created xsi:type="dcterms:W3CDTF">2013-10-02T06:12:40Z</dcterms:created>
  <dcterms:modified xsi:type="dcterms:W3CDTF">2023-07-16T03:49:51Z</dcterms:modified>
</cp:coreProperties>
</file>