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5" r:id="rId2"/>
    <p:sldMasterId id="2147483677" r:id="rId3"/>
    <p:sldMasterId id="2147483689" r:id="rId4"/>
    <p:sldMasterId id="2147483701" r:id="rId5"/>
    <p:sldMasterId id="2147483713" r:id="rId6"/>
    <p:sldMasterId id="2147483725" r:id="rId7"/>
    <p:sldMasterId id="2147483737" r:id="rId8"/>
  </p:sldMasterIdLst>
  <p:notesMasterIdLst>
    <p:notesMasterId r:id="rId29"/>
  </p:notesMasterIdLst>
  <p:sldIdLst>
    <p:sldId id="321" r:id="rId9"/>
    <p:sldId id="322" r:id="rId10"/>
    <p:sldId id="372" r:id="rId11"/>
    <p:sldId id="374" r:id="rId12"/>
    <p:sldId id="376" r:id="rId13"/>
    <p:sldId id="378" r:id="rId14"/>
    <p:sldId id="380" r:id="rId15"/>
    <p:sldId id="382" r:id="rId16"/>
    <p:sldId id="384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1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A7C4D0-23F5-415F-9E6F-FBD2849C648D}" type="datetimeFigureOut">
              <a:rPr lang="en-US" smtClean="0"/>
              <a:t>11/4/2023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BA888-1094-4E2C-AF1F-E0CB954B9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6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266486-85BE-4749-BCDB-6FFD0822BC6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5499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20BD642-4096-47D0-8542-72C39D664127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3893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5573F29-F898-4535-A068-762EB2B2E5BA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0844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1982BD0-40E9-4CE2-B0BC-18441C68A26B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797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0BC73ED-594C-4C51-B76E-4CD03DE965DF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5498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FE902D9-A59D-4739-98F6-7E5DE650847B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94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81AB7E9-EFCF-4BA7-B909-D5945298F09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8245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5007D7B1-AA67-4D61-824E-9E7268E5DAD6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9540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BB4661-CF2E-49BB-AA52-6C32BBCCB6E8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96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ED55556B-5BB1-4A8F-98EB-AB254E34C8EE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58115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4D6A04A3-3387-4FC4-A079-6848DAD1CE6D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3649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CAF04AF-C2D5-459A-BB25-283EF76C25D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122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20BD642-4096-47D0-8542-72C39D664127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366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5573F29-F898-4535-A068-762EB2B2E5BA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145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1982BD0-40E9-4CE2-B0BC-18441C68A26B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8187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0BC73ED-594C-4C51-B76E-4CD03DE965DF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5944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FE902D9-A59D-4739-98F6-7E5DE650847B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2625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81AB7E9-EFCF-4BA7-B909-D5945298F09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7979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5007D7B1-AA67-4D61-824E-9E7268E5DAD6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3285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BB4661-CF2E-49BB-AA52-6C32BBCCB6E8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856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ED55556B-5BB1-4A8F-98EB-AB254E34C8EE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74321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4D6A04A3-3387-4FC4-A079-6848DAD1CE6D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4718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CAF04AF-C2D5-459A-BB25-283EF76C25D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6360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20BD642-4096-47D0-8542-72C39D664127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9823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5573F29-F898-4535-A068-762EB2B2E5BA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4952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1982BD0-40E9-4CE2-B0BC-18441C68A26B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8335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0BC73ED-594C-4C51-B76E-4CD03DE965DF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4086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FE902D9-A59D-4739-98F6-7E5DE650847B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612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81AB7E9-EFCF-4BA7-B909-D5945298F09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7482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5007D7B1-AA67-4D61-824E-9E7268E5DAD6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4708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BB4661-CF2E-49BB-AA52-6C32BBCCB6E8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862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ED55556B-5BB1-4A8F-98EB-AB254E34C8EE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459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4D6A04A3-3387-4FC4-A079-6848DAD1CE6D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8299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CAF04AF-C2D5-459A-BB25-283EF76C25D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503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20BD642-4096-47D0-8542-72C39D664127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9032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5573F29-F898-4535-A068-762EB2B2E5BA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7151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1982BD0-40E9-4CE2-B0BC-18441C68A26B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438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0BC73ED-594C-4C51-B76E-4CD03DE965DF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4380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FE902D9-A59D-4739-98F6-7E5DE650847B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7489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81AB7E9-EFCF-4BA7-B909-D5945298F09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58755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5007D7B1-AA67-4D61-824E-9E7268E5DAD6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0505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BB4661-CF2E-49BB-AA52-6C32BBCCB6E8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977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ED55556B-5BB1-4A8F-98EB-AB254E34C8EE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45258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4D6A04A3-3387-4FC4-A079-6848DAD1CE6D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09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CAF04AF-C2D5-459A-BB25-283EF76C25D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556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20BD642-4096-47D0-8542-72C39D664127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186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5573F29-F898-4535-A068-762EB2B2E5BA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4166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1982BD0-40E9-4CE2-B0BC-18441C68A26B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7095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0BC73ED-594C-4C51-B76E-4CD03DE965DF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2751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FE902D9-A59D-4739-98F6-7E5DE650847B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900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81AB7E9-EFCF-4BA7-B909-D5945298F09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81781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5007D7B1-AA67-4D61-824E-9E7268E5DAD6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3003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BB4661-CF2E-49BB-AA52-6C32BBCCB6E8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63416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ED55556B-5BB1-4A8F-98EB-AB254E34C8EE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723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4D6A04A3-3387-4FC4-A079-6848DAD1CE6D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6398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CAF04AF-C2D5-459A-BB25-283EF76C25D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8907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20BD642-4096-47D0-8542-72C39D664127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4537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5573F29-F898-4535-A068-762EB2B2E5BA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7228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1982BD0-40E9-4CE2-B0BC-18441C68A26B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59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0BC73ED-594C-4C51-B76E-4CD03DE965DF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0879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FE902D9-A59D-4739-98F6-7E5DE650847B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780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81AB7E9-EFCF-4BA7-B909-D5945298F09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5018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5007D7B1-AA67-4D61-824E-9E7268E5DAD6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475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BB4661-CF2E-49BB-AA52-6C32BBCCB6E8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37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ED55556B-5BB1-4A8F-98EB-AB254E34C8EE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582060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4D6A04A3-3387-4FC4-A079-6848DAD1CE6D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7451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CAF04AF-C2D5-459A-BB25-283EF76C25D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56555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20BD642-4096-47D0-8542-72C39D664127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706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5573F29-F898-4535-A068-762EB2B2E5BA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54834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1982BD0-40E9-4CE2-B0BC-18441C68A26B}" type="datetime1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4120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0BC73ED-594C-4C51-B76E-4CD03DE965DF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62215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FE902D9-A59D-4739-98F6-7E5DE650847B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73006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81AB7E9-EFCF-4BA7-B909-D5945298F09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0617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5007D7B1-AA67-4D61-824E-9E7268E5DAD6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69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BB4661-CF2E-49BB-AA52-6C32BBCCB6E8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4490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ED55556B-5BB1-4A8F-98EB-AB254E34C8EE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266581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4D6A04A3-3387-4FC4-A079-6848DAD1CE6D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2899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CAF04AF-C2D5-459A-BB25-283EF76C25D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12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74AED9D1-E2E0-4221-A9D9-69678686926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194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74AED9D1-E2E0-4221-A9D9-69678686926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9987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74AED9D1-E2E0-4221-A9D9-69678686926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583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74AED9D1-E2E0-4221-A9D9-69678686926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400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74AED9D1-E2E0-4221-A9D9-69678686926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51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74AED9D1-E2E0-4221-A9D9-69678686926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79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74AED9D1-E2E0-4221-A9D9-696786869267}" type="datetime1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11/4/2023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4400"/>
            <a:fld id="{011EA07C-EE9C-40C2-ADB5-5ED734F62BC1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 defTabSz="914400"/>
              <a:t>‹#›</a:t>
            </a:fld>
            <a:endParaRPr lang="en-US">
              <a:solidFill>
                <a:srgbClr val="5A6378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2178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ezeshk.us/wp-content/uploads/2007/10/654534546568798.jpg" TargetMode="Externa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ezeshk.us/wp-content/uploads/2007/10/6452356.jpg" TargetMode="External"/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5291" y="271412"/>
            <a:ext cx="9987465" cy="316417"/>
          </a:xfrm>
        </p:spPr>
        <p:txBody>
          <a:bodyPr>
            <a:noAutofit/>
          </a:bodyPr>
          <a:lstStyle/>
          <a:p>
            <a:pPr algn="r"/>
            <a:r>
              <a:rPr lang="ar-SA" sz="2000" dirty="0">
                <a:solidFill>
                  <a:schemeClr val="accent1"/>
                </a:solidFill>
                <a:cs typeface="B Titr" panose="00000700000000000000" pitchFamily="2" charset="-78"/>
              </a:rPr>
              <a:t>آزمون مراقبت از نظر شنوایی نوجوان </a:t>
            </a:r>
            <a:endParaRPr lang="en-US" sz="2000" dirty="0">
              <a:solidFill>
                <a:schemeClr val="accent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7657843"/>
              </p:ext>
            </p:extLst>
          </p:nvPr>
        </p:nvGraphicFramePr>
        <p:xfrm>
          <a:off x="1515291" y="807710"/>
          <a:ext cx="10314036" cy="581370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58644">
                  <a:extLst>
                    <a:ext uri="{9D8B030D-6E8A-4147-A177-3AD203B41FA5}">
                      <a16:colId xmlns:a16="http://schemas.microsoft.com/office/drawing/2014/main" val="967793690"/>
                    </a:ext>
                  </a:extLst>
                </a:gridCol>
                <a:gridCol w="3303330">
                  <a:extLst>
                    <a:ext uri="{9D8B030D-6E8A-4147-A177-3AD203B41FA5}">
                      <a16:colId xmlns:a16="http://schemas.microsoft.com/office/drawing/2014/main" val="1470051836"/>
                    </a:ext>
                  </a:extLst>
                </a:gridCol>
                <a:gridCol w="3305377">
                  <a:extLst>
                    <a:ext uri="{9D8B030D-6E8A-4147-A177-3AD203B41FA5}">
                      <a16:colId xmlns:a16="http://schemas.microsoft.com/office/drawing/2014/main" val="2804869231"/>
                    </a:ext>
                  </a:extLst>
                </a:gridCol>
                <a:gridCol w="571258">
                  <a:extLst>
                    <a:ext uri="{9D8B030D-6E8A-4147-A177-3AD203B41FA5}">
                      <a16:colId xmlns:a16="http://schemas.microsoft.com/office/drawing/2014/main" val="1087327806"/>
                    </a:ext>
                  </a:extLst>
                </a:gridCol>
                <a:gridCol w="557608">
                  <a:extLst>
                    <a:ext uri="{9D8B030D-6E8A-4147-A177-3AD203B41FA5}">
                      <a16:colId xmlns:a16="http://schemas.microsoft.com/office/drawing/2014/main" val="3809122516"/>
                    </a:ext>
                  </a:extLst>
                </a:gridCol>
                <a:gridCol w="557608">
                  <a:extLst>
                    <a:ext uri="{9D8B030D-6E8A-4147-A177-3AD203B41FA5}">
                      <a16:colId xmlns:a16="http://schemas.microsoft.com/office/drawing/2014/main" val="1823819534"/>
                    </a:ext>
                  </a:extLst>
                </a:gridCol>
                <a:gridCol w="557608">
                  <a:extLst>
                    <a:ext uri="{9D8B030D-6E8A-4147-A177-3AD203B41FA5}">
                      <a16:colId xmlns:a16="http://schemas.microsoft.com/office/drawing/2014/main" val="3951175065"/>
                    </a:ext>
                  </a:extLst>
                </a:gridCol>
                <a:gridCol w="557608">
                  <a:extLst>
                    <a:ext uri="{9D8B030D-6E8A-4147-A177-3AD203B41FA5}">
                      <a16:colId xmlns:a16="http://schemas.microsoft.com/office/drawing/2014/main" val="1953361144"/>
                    </a:ext>
                  </a:extLst>
                </a:gridCol>
                <a:gridCol w="444995">
                  <a:extLst>
                    <a:ext uri="{9D8B030D-6E8A-4147-A177-3AD203B41FA5}">
                      <a16:colId xmlns:a16="http://schemas.microsoft.com/office/drawing/2014/main" val="3261194269"/>
                    </a:ext>
                  </a:extLst>
                </a:gridCol>
              </a:tblGrid>
              <a:tr h="249026"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ردیف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عنوان سئوال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امتیاز</a:t>
                      </a:r>
                      <a:endParaRPr lang="en-US" sz="1100" b="1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( بلی 1 -خیر0)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5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نام مراقب سلامت /بهورز      -        امتیاز کسب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373957"/>
                  </a:ext>
                </a:extLst>
              </a:tr>
              <a:tr h="4365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1717505007"/>
                  </a:ext>
                </a:extLst>
              </a:tr>
              <a:tr h="218522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1–آگاهی از نحوه ی ارائه خدمت ( بر اساس بسته خدمتی)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601646"/>
                  </a:ext>
                </a:extLst>
              </a:tr>
              <a:tr h="32003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درخصوص نحوه ی ارزیابی دانش آموز در زمینه مراقبت از نظر شنوایی نوجوان اطلاع کافی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3632885185"/>
                  </a:ext>
                </a:extLst>
              </a:tr>
              <a:tr h="32003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آیا از نحوه ی نتیجه و طبقه بندی ارزیابی دانش آموز در زمینه مراقبت از نظر شنوایی اطلاع کافی دارد؟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444822968"/>
                  </a:ext>
                </a:extLst>
              </a:tr>
              <a:tr h="32003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اقدامات لازم با توجه به نتیجه طبقه بندی دانش آموز در زمینه مراقبت از نظر شنوایی اطلاع کافی دارد 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661760607"/>
                  </a:ext>
                </a:extLst>
              </a:tr>
              <a:tr h="166487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2- نوع و نحوه استفاده از تجهیزات و فضا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421757"/>
                  </a:ext>
                </a:extLst>
              </a:tr>
              <a:tr h="16648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مکان مناسب جهت معاینه دانش آموز وجود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669973218"/>
                  </a:ext>
                </a:extLst>
              </a:tr>
              <a:tr h="166487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3- نحوه ی ارائه خدمت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6903738"/>
                  </a:ext>
                </a:extLst>
              </a:tr>
              <a:tr h="32003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هدف از انجام  مراقبت از نظر شنوایی را برای  دانش آموز و والدینش بازگو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4262178299"/>
                  </a:ext>
                </a:extLst>
              </a:tr>
              <a:tr h="16648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دانش آموز را در محل مناسب و روی صندلی قرار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3078928657"/>
                  </a:ext>
                </a:extLst>
              </a:tr>
              <a:tr h="32003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فاصله مورد نیاز (60 سانتی متر) را برای شنوایی سنجی گوش راست و چپ رعایت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219171524"/>
                  </a:ext>
                </a:extLst>
              </a:tr>
              <a:tr h="332973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برای آزمایش شنوایی سنجی ، پشت سر  دانش آموز  قرار می گیرد و یا کتابی را جلوی دهان خود قرار می دهد( به طوری که دانش آموز، حرکات لب فرد را نبیند)؟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1649521777"/>
                  </a:ext>
                </a:extLst>
              </a:tr>
              <a:tr h="332973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هنگام شنوایی سنجی یک گوش، به دانش آموز توصیه می کند که روی گوش دیگرش را با وسیله مناسب یا دستش(فشار ملایم روی زبانه جلوی گوش ) بپوشاند؟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2486078247"/>
                  </a:ext>
                </a:extLst>
              </a:tr>
              <a:tr h="32003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از کلمات دوسیلابی یا اعداد تصادفی برای شنوایی سنجی دانش آموز استفاده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3556598044"/>
                  </a:ext>
                </a:extLst>
              </a:tr>
              <a:tr h="332973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هنگام شنوایی سنجی، در صورتیکه دانش آموز دارای سمعک باشد، شنوایی سنجی وی را با سمعک انجام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4221780484"/>
                  </a:ext>
                </a:extLst>
              </a:tr>
              <a:tr h="16648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تشخیص اختلال شنوایی دانش آموز را به درستی انجام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62137967"/>
                  </a:ext>
                </a:extLst>
              </a:tr>
              <a:tr h="2374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تشخیص اختلال شنوایی در دانش آموز ، اصول صحیح رازداری را رعایت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1170704594"/>
                  </a:ext>
                </a:extLst>
              </a:tr>
              <a:tr h="23273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مشکوک بودن به اختلال شنوایی در دانش آموز، وی را به پزشک ارجاع غیرفوری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 نشنیدن صدا در آزمایش نجوا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3562474993"/>
                  </a:ext>
                </a:extLst>
              </a:tr>
              <a:tr h="251723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تکرار نکردن کلمات دوسیلابی در آزمایش نجوا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2232585220"/>
                  </a:ext>
                </a:extLst>
              </a:tr>
              <a:tr h="32003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ارجاع دانش آموز دارای اختلال شنوایی به پزشک ، پیگیری تا حصول نتیجه را انجام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50754" marR="50754" marT="0" marB="0"/>
                </a:tc>
                <a:extLst>
                  <a:ext uri="{0D108BD9-81ED-4DB2-BD59-A6C34878D82A}">
                    <a16:rowId xmlns:a16="http://schemas.microsoft.com/office/drawing/2014/main" val="73940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065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08" y="378824"/>
            <a:ext cx="8911687" cy="548640"/>
          </a:xfrm>
        </p:spPr>
        <p:txBody>
          <a:bodyPr>
            <a:noAutofit/>
          </a:bodyPr>
          <a:lstStyle/>
          <a:p>
            <a:pPr algn="ctr"/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مراقبت از نظر </a:t>
            </a:r>
            <a:r>
              <a:rPr lang="fa-IR" sz="2400" dirty="0" smtClean="0">
                <a:solidFill>
                  <a:schemeClr val="accent1"/>
                </a:solidFill>
                <a:cs typeface="B Titr" panose="00000700000000000000" pitchFamily="2" charset="-78"/>
              </a:rPr>
              <a:t>پوست ومو (گال) نوجوان - </a:t>
            </a: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بسته خدمتی </a:t>
            </a:r>
            <a:endParaRPr lang="en-US" sz="2400" dirty="0"/>
          </a:p>
        </p:txBody>
      </p:sp>
      <p:pic>
        <p:nvPicPr>
          <p:cNvPr id="4" name="Content Placeholder 3" descr="C:\Users\farahi\Desktop\گال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17" y="927464"/>
            <a:ext cx="10241279" cy="56039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8299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1069" y="297539"/>
            <a:ext cx="8911687" cy="512359"/>
          </a:xfrm>
        </p:spPr>
        <p:txBody>
          <a:bodyPr>
            <a:normAutofit fontScale="90000"/>
          </a:bodyPr>
          <a:lstStyle/>
          <a:p>
            <a:pPr algn="r"/>
            <a:r>
              <a:rPr lang="fa-IR" sz="2200" dirty="0">
                <a:solidFill>
                  <a:schemeClr val="accent1"/>
                </a:solidFill>
                <a:cs typeface="B Titr" panose="00000700000000000000" pitchFamily="2" charset="-78"/>
              </a:rPr>
              <a:t>آزمون مراقبت پوست و مو از نظر گال نوجوان 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868759"/>
              </p:ext>
            </p:extLst>
          </p:nvPr>
        </p:nvGraphicFramePr>
        <p:xfrm>
          <a:off x="1763485" y="809900"/>
          <a:ext cx="10241281" cy="578684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506347">
                  <a:extLst>
                    <a:ext uri="{9D8B030D-6E8A-4147-A177-3AD203B41FA5}">
                      <a16:colId xmlns:a16="http://schemas.microsoft.com/office/drawing/2014/main" val="946183971"/>
                    </a:ext>
                  </a:extLst>
                </a:gridCol>
                <a:gridCol w="2075675">
                  <a:extLst>
                    <a:ext uri="{9D8B030D-6E8A-4147-A177-3AD203B41FA5}">
                      <a16:colId xmlns:a16="http://schemas.microsoft.com/office/drawing/2014/main" val="102528777"/>
                    </a:ext>
                  </a:extLst>
                </a:gridCol>
                <a:gridCol w="4542646">
                  <a:extLst>
                    <a:ext uri="{9D8B030D-6E8A-4147-A177-3AD203B41FA5}">
                      <a16:colId xmlns:a16="http://schemas.microsoft.com/office/drawing/2014/main" val="2132537972"/>
                    </a:ext>
                  </a:extLst>
                </a:gridCol>
                <a:gridCol w="574548">
                  <a:extLst>
                    <a:ext uri="{9D8B030D-6E8A-4147-A177-3AD203B41FA5}">
                      <a16:colId xmlns:a16="http://schemas.microsoft.com/office/drawing/2014/main" val="772555127"/>
                    </a:ext>
                  </a:extLst>
                </a:gridCol>
                <a:gridCol w="506347">
                  <a:extLst>
                    <a:ext uri="{9D8B030D-6E8A-4147-A177-3AD203B41FA5}">
                      <a16:colId xmlns:a16="http://schemas.microsoft.com/office/drawing/2014/main" val="590494083"/>
                    </a:ext>
                  </a:extLst>
                </a:gridCol>
                <a:gridCol w="496013">
                  <a:extLst>
                    <a:ext uri="{9D8B030D-6E8A-4147-A177-3AD203B41FA5}">
                      <a16:colId xmlns:a16="http://schemas.microsoft.com/office/drawing/2014/main" val="248743491"/>
                    </a:ext>
                  </a:extLst>
                </a:gridCol>
                <a:gridCol w="558014">
                  <a:extLst>
                    <a:ext uri="{9D8B030D-6E8A-4147-A177-3AD203B41FA5}">
                      <a16:colId xmlns:a16="http://schemas.microsoft.com/office/drawing/2014/main" val="50519243"/>
                    </a:ext>
                  </a:extLst>
                </a:gridCol>
                <a:gridCol w="558014">
                  <a:extLst>
                    <a:ext uri="{9D8B030D-6E8A-4147-A177-3AD203B41FA5}">
                      <a16:colId xmlns:a16="http://schemas.microsoft.com/office/drawing/2014/main" val="733024760"/>
                    </a:ext>
                  </a:extLst>
                </a:gridCol>
                <a:gridCol w="423677">
                  <a:extLst>
                    <a:ext uri="{9D8B030D-6E8A-4147-A177-3AD203B41FA5}">
                      <a16:colId xmlns:a16="http://schemas.microsoft.com/office/drawing/2014/main" val="3006566230"/>
                    </a:ext>
                  </a:extLst>
                </a:gridCol>
              </a:tblGrid>
              <a:tr h="374458"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ردیف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عنوان سئوال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امتیاز</a:t>
                      </a:r>
                      <a:endParaRPr lang="en-US" sz="1100" b="1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( بلی 1 -خیر0)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gridSpan="5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نام مراقب سلامت /بهورز      -    امتیاز کسب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2859848"/>
                  </a:ext>
                </a:extLst>
              </a:tr>
              <a:tr h="5051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2635042107"/>
                  </a:ext>
                </a:extLst>
              </a:tr>
              <a:tr h="252868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1–آگاهی از نحوه ی ارائه خدمت ( بر اساس بسته خدمتی)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4047974"/>
                  </a:ext>
                </a:extLst>
              </a:tr>
              <a:tr h="33819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درخصوص نحوه ی </a:t>
                      </a:r>
                      <a:r>
                        <a:rPr lang="fa-IR" sz="1100" b="1" u="sng">
                          <a:effectLst/>
                          <a:cs typeface="B Zar" panose="00000400000000000000" pitchFamily="2" charset="-78"/>
                        </a:rPr>
                        <a:t>ارزیابی</a:t>
                      </a: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 دانش آموز در زمینه مراقبت پوست و مو از نظر گال نوجوان اطلاع کافی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1311559531"/>
                  </a:ext>
                </a:extLst>
              </a:tr>
              <a:tr h="33819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نحوه ی </a:t>
                      </a:r>
                      <a:r>
                        <a:rPr lang="fa-IR" sz="1100" b="1" u="sng">
                          <a:effectLst/>
                          <a:cs typeface="B Zar" panose="00000400000000000000" pitchFamily="2" charset="-78"/>
                        </a:rPr>
                        <a:t>نتیجه و طبقه بندی</a:t>
                      </a: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 ارزیابی دانش آموز در زمینه مراقبت پوست و مو از نظرگال اطلاع کافی دارد؟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897844955"/>
                  </a:ext>
                </a:extLst>
              </a:tr>
              <a:tr h="33819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</a:t>
                      </a:r>
                      <a:r>
                        <a:rPr lang="fa-IR" sz="1100" b="1" u="sng">
                          <a:effectLst/>
                          <a:cs typeface="B Zar" panose="00000400000000000000" pitchFamily="2" charset="-78"/>
                        </a:rPr>
                        <a:t> اقدامات</a:t>
                      </a: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 لازم با توجه به نتیجه طبقه بندی دانش آموز در زمینه مراقبت پوست و مو از نظر گال اطلاع کافی دارد 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2218709975"/>
                  </a:ext>
                </a:extLst>
              </a:tr>
              <a:tr h="187230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2- نوع و نحوه استفاده از تجهیزات و فضا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06026"/>
                  </a:ext>
                </a:extLst>
              </a:tr>
              <a:tr h="18723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دستکش یکبار مصرف به تعداد کافی در پایگاه سلامت / خانه بهداشت وجود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2476611155"/>
                  </a:ext>
                </a:extLst>
              </a:tr>
              <a:tr h="18723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در صورت موجود نبودن دستکش یکبار مصرف به میزان کافی ،پیگیری لازم انجام شده است؟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2269078160"/>
                  </a:ext>
                </a:extLst>
              </a:tr>
              <a:tr h="18723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مکان مناسب جهت معاینه دانش آموز وجود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1308555522"/>
                  </a:ext>
                </a:extLst>
              </a:tr>
              <a:tr h="187230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3- نحوه ی ارائه خدمت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870907"/>
                  </a:ext>
                </a:extLst>
              </a:tr>
              <a:tr h="18723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هدف از انجام  مراقبت پوست و مو از نظر گال را برای  دانش آموز و والدینش بازگو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3825522883"/>
                  </a:ext>
                </a:extLst>
              </a:tr>
              <a:tr h="18723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پوست دانش آموز را از نظر آلودگی به گال ، بطور دقیق و با حوصله تمام مورد بررسی قرار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بررسی خارش شدید بخصوص در شب و محیط گرم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3312364689"/>
                  </a:ext>
                </a:extLst>
              </a:tr>
              <a:tr h="75738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بررسی وجود ضایعات به صورت خط مستقیم یا مورب به رنگ صورتی، سفید یا تیره و مختصری برآمده ، اغلب وجود وزیکول در انتهای کانال به صورت یک نقطه تیره رنگ، معمولاً روی مچ، کناره دستها و پاها،فواصل بین انگشتان، سرین  و در کودکان در کف دست و پا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1192161300"/>
                  </a:ext>
                </a:extLst>
              </a:tr>
              <a:tr h="25469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هنگام بررسی پوست دانش آموز ، از دستکش یکبار مصرف استفاده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1472268316"/>
                  </a:ext>
                </a:extLst>
              </a:tr>
              <a:tr h="30222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تشخیص یا مشکوک بودن دانش آموز به گال ، اصول صحیح رازداری را رعایت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162265681"/>
                  </a:ext>
                </a:extLst>
              </a:tr>
              <a:tr h="30222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تشخیص یا مشکوک بودن گال در دانش آموز، وی را به پزشک ارجاع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147098039"/>
                  </a:ext>
                </a:extLst>
              </a:tr>
              <a:tr h="33819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تایید بیماری دانش آموز ، بررسی افرادی که با وی در تماس بوده یا زندگی می کنند را انجام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739256935"/>
                  </a:ext>
                </a:extLst>
              </a:tr>
              <a:tr h="37445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آلودگی دانش آموز به گال ، آموزش و توصیه های لازم در خصوص نحوه درمان دارویی بر اساس دستورالعمل مربوطه را به وی یا والدین وی ارائه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9399" marR="49399" marT="0" marB="0"/>
                </a:tc>
                <a:extLst>
                  <a:ext uri="{0D108BD9-81ED-4DB2-BD59-A6C34878D82A}">
                    <a16:rowId xmlns:a16="http://schemas.microsoft.com/office/drawing/2014/main" val="1240743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347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5958529"/>
              </p:ext>
            </p:extLst>
          </p:nvPr>
        </p:nvGraphicFramePr>
        <p:xfrm>
          <a:off x="1753196" y="340063"/>
          <a:ext cx="10089671" cy="6517937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33871">
                  <a:extLst>
                    <a:ext uri="{9D8B030D-6E8A-4147-A177-3AD203B41FA5}">
                      <a16:colId xmlns:a16="http://schemas.microsoft.com/office/drawing/2014/main" val="1153335816"/>
                    </a:ext>
                  </a:extLst>
                </a:gridCol>
                <a:gridCol w="1938446">
                  <a:extLst>
                    <a:ext uri="{9D8B030D-6E8A-4147-A177-3AD203B41FA5}">
                      <a16:colId xmlns:a16="http://schemas.microsoft.com/office/drawing/2014/main" val="3864846474"/>
                    </a:ext>
                  </a:extLst>
                </a:gridCol>
                <a:gridCol w="4251539">
                  <a:extLst>
                    <a:ext uri="{9D8B030D-6E8A-4147-A177-3AD203B41FA5}">
                      <a16:colId xmlns:a16="http://schemas.microsoft.com/office/drawing/2014/main" val="1516200296"/>
                    </a:ext>
                  </a:extLst>
                </a:gridCol>
                <a:gridCol w="513060">
                  <a:extLst>
                    <a:ext uri="{9D8B030D-6E8A-4147-A177-3AD203B41FA5}">
                      <a16:colId xmlns:a16="http://schemas.microsoft.com/office/drawing/2014/main" val="2859433018"/>
                    </a:ext>
                  </a:extLst>
                </a:gridCol>
                <a:gridCol w="531028">
                  <a:extLst>
                    <a:ext uri="{9D8B030D-6E8A-4147-A177-3AD203B41FA5}">
                      <a16:colId xmlns:a16="http://schemas.microsoft.com/office/drawing/2014/main" val="567752547"/>
                    </a:ext>
                  </a:extLst>
                </a:gridCol>
                <a:gridCol w="124938">
                  <a:extLst>
                    <a:ext uri="{9D8B030D-6E8A-4147-A177-3AD203B41FA5}">
                      <a16:colId xmlns:a16="http://schemas.microsoft.com/office/drawing/2014/main" val="3034554699"/>
                    </a:ext>
                  </a:extLst>
                </a:gridCol>
                <a:gridCol w="468474">
                  <a:extLst>
                    <a:ext uri="{9D8B030D-6E8A-4147-A177-3AD203B41FA5}">
                      <a16:colId xmlns:a16="http://schemas.microsoft.com/office/drawing/2014/main" val="1693054817"/>
                    </a:ext>
                  </a:extLst>
                </a:gridCol>
                <a:gridCol w="441857">
                  <a:extLst>
                    <a:ext uri="{9D8B030D-6E8A-4147-A177-3AD203B41FA5}">
                      <a16:colId xmlns:a16="http://schemas.microsoft.com/office/drawing/2014/main" val="602882296"/>
                    </a:ext>
                  </a:extLst>
                </a:gridCol>
                <a:gridCol w="568291">
                  <a:extLst>
                    <a:ext uri="{9D8B030D-6E8A-4147-A177-3AD203B41FA5}">
                      <a16:colId xmlns:a16="http://schemas.microsoft.com/office/drawing/2014/main" val="1608943850"/>
                    </a:ext>
                  </a:extLst>
                </a:gridCol>
                <a:gridCol w="124938">
                  <a:extLst>
                    <a:ext uri="{9D8B030D-6E8A-4147-A177-3AD203B41FA5}">
                      <a16:colId xmlns:a16="http://schemas.microsoft.com/office/drawing/2014/main" val="2180466564"/>
                    </a:ext>
                  </a:extLst>
                </a:gridCol>
                <a:gridCol w="568291">
                  <a:extLst>
                    <a:ext uri="{9D8B030D-6E8A-4147-A177-3AD203B41FA5}">
                      <a16:colId xmlns:a16="http://schemas.microsoft.com/office/drawing/2014/main" val="4245255023"/>
                    </a:ext>
                  </a:extLst>
                </a:gridCol>
                <a:gridCol w="124938">
                  <a:extLst>
                    <a:ext uri="{9D8B030D-6E8A-4147-A177-3AD203B41FA5}">
                      <a16:colId xmlns:a16="http://schemas.microsoft.com/office/drawing/2014/main" val="968044614"/>
                    </a:ext>
                  </a:extLst>
                </a:gridCol>
              </a:tblGrid>
              <a:tr h="215008"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ردیف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عنوان سئوال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امتیاز</a:t>
                      </a:r>
                      <a:endParaRPr lang="en-US" sz="1100" b="1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( بلی 1 -خیر0)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7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نام مراقب سلامت /بهورز -   امتیاز کسب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8871543"/>
                  </a:ext>
                </a:extLst>
              </a:tr>
              <a:tr h="2209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60106426"/>
                  </a:ext>
                </a:extLst>
              </a:tr>
              <a:tr h="27477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rowSpan="6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آلودگی دانش آموز به گال ، آموزش و توصیه های لازم در زمینه کنترل و پیشگیری بیماری را به وی یا والدین وی ارائه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خودداری از تماس پوستی با دیگران مانند دست دادن،  در آغوش گرفتن، ماساژ دادن و ...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713213"/>
                  </a:ext>
                </a:extLst>
              </a:tr>
              <a:tr h="47640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استفاده نکردن از وسایل شخصی دیگران مانند کیسه و لیف حمام،صابون،حوله ،لباس خصوصاً لباس زیر،روسری،شال گردن، ماشین و لوازم از بین بردن موهای زاید بدن،کیسه خواب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8610270"/>
                  </a:ext>
                </a:extLst>
              </a:tr>
              <a:tr h="3906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شستشوی مرتب لباسها ،لوازم خواب مانند پتوها،ملحفه ها،روبالشتی ها،روتختی و پهن کردن آنها در آفتاب پس از شستشو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26621336"/>
                  </a:ext>
                </a:extLst>
              </a:tr>
              <a:tr h="31496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تمیز کردن کامل اتاقها، زیر و روی فرشها، گوشه و کنار و زیر تخت خواب،راه پله،راهروها و حیاط و سایر مکان های زندگی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83932108"/>
                  </a:ext>
                </a:extLst>
              </a:tr>
              <a:tr h="27477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گذاشتن لباس های و وسایل شخصی دانش آموز مبتلا  که قابل شستشو  نبوده در داخل نایلکس به مدت حداقل 5 روز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09710082"/>
                  </a:ext>
                </a:extLst>
              </a:tr>
              <a:tr h="25802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پوشیدن دستکش در هنگام تماس با وسایل دانش آموز مبتلا به گال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32955888"/>
                  </a:ext>
                </a:extLst>
              </a:tr>
              <a:tr h="25802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آموزش های ارائه شده به دانش آموز و والدین وی در زمینه نحوه درمان دارویی بازخورد می گیرد؟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54608981"/>
                  </a:ext>
                </a:extLst>
              </a:tr>
              <a:tr h="25802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توصیه های ارائه شده مربوط به اقدامات کنترل و پیشگیری بیماری به دانش آموز و والدین وی بازخورد می گیرد؟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8973977"/>
                  </a:ext>
                </a:extLst>
              </a:tr>
              <a:tr h="185631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پیگیری دانش آموز آلوده را یک هفته بعد از شروع درمان و یا تا بهبودی کامل انجام می دهد؟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60308991"/>
                  </a:ext>
                </a:extLst>
              </a:tr>
              <a:tr h="268816">
                <a:tc gridSpan="11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/>
                      </a:r>
                      <a:br>
                        <a:rPr lang="en-US" sz="1100" b="1">
                          <a:effectLst/>
                          <a:cs typeface="B Zar" panose="00000400000000000000" pitchFamily="2" charset="-78"/>
                        </a:rPr>
                      </a:b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4-ثبت نتایج ارائه خدمت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94550217"/>
                  </a:ext>
                </a:extLst>
              </a:tr>
              <a:tr h="17911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نتایج مراقبت موی دانش آموز از نظر گال را در برنامه سیب به درستی ثبت </a:t>
                      </a:r>
                      <a:endParaRPr lang="en-US" sz="1100" b="1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می نماید؟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وجود خارش شدید بخصوص در شب و محیط گرم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03260855"/>
                  </a:ext>
                </a:extLst>
              </a:tr>
              <a:tr h="54954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وجود ضایعات به صورت خط مستقیم یا مورب به رنگ صورتی، سفید یا تیره و مختصری برآمده ، اغلب وجود وزیکول در انتهای کانال به صورت یک نقطه تیره رنگ، معمولاً روی مچ، کناره دستها و پاها،فواصل بین انگشتان، سرین  و در کودکان در کف دست و پا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94322152"/>
                  </a:ext>
                </a:extLst>
              </a:tr>
              <a:tr h="25802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ارجاع دانش آموز مبتلا به گال ، مشخصات وی را در قسمت پیگیری موارد ارجاع فایل اکسل ثبت می نماید؟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86262493"/>
                  </a:ext>
                </a:extLst>
              </a:tr>
              <a:tr h="27477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نتیجه پیگیری ارجاع دانش آموزان دارای مبتلا به گال را در سامانه و  قسمت پیگیری موارد ارجاع فایل اکسل ثبت می نماید 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25818627"/>
                  </a:ext>
                </a:extLst>
              </a:tr>
              <a:tr h="25802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زمینه نحوه گزارش گیری و محاسبه شاخص درصد شناسایی دانش آموزان آلوده به گال دانش و مهارت کافی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59013533"/>
                  </a:ext>
                </a:extLst>
              </a:tr>
              <a:tr h="212615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جمع امتیاز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734288"/>
                  </a:ext>
                </a:extLst>
              </a:tr>
              <a:tr h="339161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تاریخ آزمون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883827"/>
                  </a:ext>
                </a:extLst>
              </a:tr>
              <a:tr h="332647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نام آزمونگر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084" marR="370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855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4419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6171" y="258350"/>
            <a:ext cx="8911687" cy="512359"/>
          </a:xfrm>
        </p:spPr>
        <p:txBody>
          <a:bodyPr>
            <a:noAutofit/>
          </a:bodyPr>
          <a:lstStyle/>
          <a:p>
            <a:pPr algn="ctr"/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مراقبت از نظر </a:t>
            </a:r>
            <a:r>
              <a:rPr lang="fa-IR" sz="2400" dirty="0" smtClean="0">
                <a:solidFill>
                  <a:schemeClr val="accent1"/>
                </a:solidFill>
                <a:cs typeface="B Titr" panose="00000700000000000000" pitchFamily="2" charset="-78"/>
              </a:rPr>
              <a:t>وضعیت دهان و دندان نوجوان - </a:t>
            </a: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بسته خدمتی </a:t>
            </a:r>
            <a:endParaRPr lang="en-US" sz="2400" dirty="0"/>
          </a:p>
        </p:txBody>
      </p:sp>
      <p:pic>
        <p:nvPicPr>
          <p:cNvPr id="4" name="Content Placeholder 3" descr="C:\Users\farahi\Desktop\دهان و دندان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171" y="953588"/>
            <a:ext cx="10123715" cy="55647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4744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:\Users\farahi\Desktop\دهان و دندان2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308" y="770708"/>
            <a:ext cx="9614262" cy="56823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0072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7195" y="219162"/>
            <a:ext cx="8911687" cy="407856"/>
          </a:xfrm>
        </p:spPr>
        <p:txBody>
          <a:bodyPr>
            <a:normAutofit/>
          </a:bodyPr>
          <a:lstStyle/>
          <a:p>
            <a:pPr algn="r"/>
            <a:r>
              <a:rPr lang="ar-SA" sz="2000" dirty="0">
                <a:solidFill>
                  <a:schemeClr val="accent1"/>
                </a:solidFill>
                <a:cs typeface="B Titr" panose="00000700000000000000" pitchFamily="2" charset="-78"/>
              </a:rPr>
              <a:t>آزمون مراقبت از نظر وضعیت دهان و دندان  نوجوان </a:t>
            </a:r>
            <a:endParaRPr lang="en-US" sz="2000" dirty="0">
              <a:solidFill>
                <a:schemeClr val="accent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6142026"/>
              </p:ext>
            </p:extLst>
          </p:nvPr>
        </p:nvGraphicFramePr>
        <p:xfrm>
          <a:off x="1776549" y="627018"/>
          <a:ext cx="10052779" cy="606876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564378">
                  <a:extLst>
                    <a:ext uri="{9D8B030D-6E8A-4147-A177-3AD203B41FA5}">
                      <a16:colId xmlns:a16="http://schemas.microsoft.com/office/drawing/2014/main" val="3296696712"/>
                    </a:ext>
                  </a:extLst>
                </a:gridCol>
                <a:gridCol w="2395270">
                  <a:extLst>
                    <a:ext uri="{9D8B030D-6E8A-4147-A177-3AD203B41FA5}">
                      <a16:colId xmlns:a16="http://schemas.microsoft.com/office/drawing/2014/main" val="2051367190"/>
                    </a:ext>
                  </a:extLst>
                </a:gridCol>
                <a:gridCol w="3858240">
                  <a:extLst>
                    <a:ext uri="{9D8B030D-6E8A-4147-A177-3AD203B41FA5}">
                      <a16:colId xmlns:a16="http://schemas.microsoft.com/office/drawing/2014/main" val="1488353694"/>
                    </a:ext>
                  </a:extLst>
                </a:gridCol>
                <a:gridCol w="546938">
                  <a:extLst>
                    <a:ext uri="{9D8B030D-6E8A-4147-A177-3AD203B41FA5}">
                      <a16:colId xmlns:a16="http://schemas.microsoft.com/office/drawing/2014/main" val="1040411980"/>
                    </a:ext>
                  </a:extLst>
                </a:gridCol>
                <a:gridCol w="535777">
                  <a:extLst>
                    <a:ext uri="{9D8B030D-6E8A-4147-A177-3AD203B41FA5}">
                      <a16:colId xmlns:a16="http://schemas.microsoft.com/office/drawing/2014/main" val="2771450561"/>
                    </a:ext>
                  </a:extLst>
                </a:gridCol>
                <a:gridCol w="574844">
                  <a:extLst>
                    <a:ext uri="{9D8B030D-6E8A-4147-A177-3AD203B41FA5}">
                      <a16:colId xmlns:a16="http://schemas.microsoft.com/office/drawing/2014/main" val="76718574"/>
                    </a:ext>
                  </a:extLst>
                </a:gridCol>
                <a:gridCol w="574844">
                  <a:extLst>
                    <a:ext uri="{9D8B030D-6E8A-4147-A177-3AD203B41FA5}">
                      <a16:colId xmlns:a16="http://schemas.microsoft.com/office/drawing/2014/main" val="3743348604"/>
                    </a:ext>
                  </a:extLst>
                </a:gridCol>
                <a:gridCol w="502988">
                  <a:extLst>
                    <a:ext uri="{9D8B030D-6E8A-4147-A177-3AD203B41FA5}">
                      <a16:colId xmlns:a16="http://schemas.microsoft.com/office/drawing/2014/main" val="474037007"/>
                    </a:ext>
                  </a:extLst>
                </a:gridCol>
                <a:gridCol w="499500">
                  <a:extLst>
                    <a:ext uri="{9D8B030D-6E8A-4147-A177-3AD203B41FA5}">
                      <a16:colId xmlns:a16="http://schemas.microsoft.com/office/drawing/2014/main" val="4280357632"/>
                    </a:ext>
                  </a:extLst>
                </a:gridCol>
              </a:tblGrid>
              <a:tr h="296872"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ردیف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عنوان سئوال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امتیاز</a:t>
                      </a:r>
                      <a:endParaRPr lang="en-US" sz="1100" b="1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( بلی1 -خیر0)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 anchor="ctr"/>
                </a:tc>
                <a:tc gridSpan="5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نام مراقب سلامت /بهورز      -        امتیاز کسب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7024788"/>
                  </a:ext>
                </a:extLst>
              </a:tr>
              <a:tr h="1855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2954270279"/>
                  </a:ext>
                </a:extLst>
              </a:tr>
              <a:tr h="190918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1–آگاهی از نحوه ی ارائه خدمت ( بر اساس بسته خدمتی)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5532707"/>
                  </a:ext>
                </a:extLst>
              </a:tr>
              <a:tr h="2919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درخصوص نحوه ی ارزیابی دانش آموز در زمینه مراقبت از نظر وضعیت دهان و دندان اطلاع کافی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3692988830"/>
                  </a:ext>
                </a:extLst>
              </a:tr>
              <a:tr h="2919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نحوه ی نتیجه و طبقه بندی ارزیابی دانش آموز در زمینه مراقبت از نظر وضعیت دهان و دندان  اطلاع کافی دارد؟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1380251536"/>
                  </a:ext>
                </a:extLst>
              </a:tr>
              <a:tr h="2919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اقدامات لازم با توجه به نتیجه طبقه بندی دانش آموز در زمینه مراقبت از نظر وضعیت دهان و دندان اطلاع کافی دارد 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1179622780"/>
                  </a:ext>
                </a:extLst>
              </a:tr>
              <a:tr h="153202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2- نوع و نحوه استفاده از تجهیزات و فضا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666219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مکان مناسب جهت معاینه دانش آموز وجود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2308501316"/>
                  </a:ext>
                </a:extLst>
              </a:tr>
              <a:tr h="2919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دستکش یکبار مصرف و آبسلانگ به میزان کافی در پایگاه سلامت/ خانه بهداشت وجود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2469721547"/>
                  </a:ext>
                </a:extLst>
              </a:tr>
              <a:tr h="2919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در صورت موجود نبودن دستکش یکبار مصرف و آبسلانگ به میزان کافی ،پیگیری لازم انجام شده است؟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3617036906"/>
                  </a:ext>
                </a:extLst>
              </a:tr>
              <a:tr h="153202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3- نحوه ی ارائه خدمت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097535"/>
                  </a:ext>
                </a:extLst>
              </a:tr>
              <a:tr h="2919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هدف از انجام  مراقبت از نظر وضعیت دهان و دندان را برای  دانش آموز و والدینش بازگو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3871428058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دندانهای شیری و دائمی را می شناسد؟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3145825056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در خصوص اهمیت حفظ دندانهای شیری و دائمی اطلاع کافی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3321992877"/>
                  </a:ext>
                </a:extLst>
              </a:tr>
              <a:tr h="1779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سلامت، از اقدامات مربوط به بیرون افتادن دندان (مطابق با راهنما) اطلاع کافی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4046303032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نوجوان را جهت بررسی وضعیت دهان و دندان روی صندلی می نشاند؟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2734651856"/>
                  </a:ext>
                </a:extLst>
              </a:tr>
              <a:tr h="1779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با آبسلانگ دهان و دندان نوجوان را بررسی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3211254730"/>
                  </a:ext>
                </a:extLst>
              </a:tr>
              <a:tr h="15320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rowSpan="1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 در معاینه دهان و دندان    دانش آموز ،  نشانه های مشکلات دهان و دندان را بررسی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دندان درد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2943509860"/>
                  </a:ext>
                </a:extLst>
              </a:tr>
              <a:tr h="15320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تورم و پارگی و خونریزی از بافت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1940102413"/>
                  </a:ext>
                </a:extLst>
              </a:tr>
              <a:tr h="1779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آبسه دندان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1953679300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شکستگی و بیرون افتادن دندان از دهان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1894452053"/>
                  </a:ext>
                </a:extLst>
              </a:tr>
              <a:tr h="1779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تغییر رنگ دندان به سیاه و قهوه ای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62632329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تاخیر رویش دندانها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2386873307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لثه پر خون و قرمز و متورم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3016682527"/>
                  </a:ext>
                </a:extLst>
              </a:tr>
              <a:tr h="1779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بوی بد دهان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1498660390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جرم دندانی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262248690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زخم یا موارد غیرطبیعی در داخل دهان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1627746703"/>
                  </a:ext>
                </a:extLst>
              </a:tr>
              <a:tr h="1779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وجود ناهنجاری های فکی-دهانی از جمله نامرتبی دندانها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2788937343"/>
                  </a:ext>
                </a:extLst>
              </a:tr>
              <a:tr h="1701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عادات غلط دهانی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2648" marR="42648" marT="0" marB="0"/>
                </a:tc>
                <a:extLst>
                  <a:ext uri="{0D108BD9-81ED-4DB2-BD59-A6C34878D82A}">
                    <a16:rowId xmlns:a16="http://schemas.microsoft.com/office/drawing/2014/main" val="4247933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946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0728724"/>
              </p:ext>
            </p:extLst>
          </p:nvPr>
        </p:nvGraphicFramePr>
        <p:xfrm>
          <a:off x="1515287" y="424283"/>
          <a:ext cx="10149843" cy="626389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572893">
                  <a:extLst>
                    <a:ext uri="{9D8B030D-6E8A-4147-A177-3AD203B41FA5}">
                      <a16:colId xmlns:a16="http://schemas.microsoft.com/office/drawing/2014/main" val="3078499026"/>
                    </a:ext>
                  </a:extLst>
                </a:gridCol>
                <a:gridCol w="2357439">
                  <a:extLst>
                    <a:ext uri="{9D8B030D-6E8A-4147-A177-3AD203B41FA5}">
                      <a16:colId xmlns:a16="http://schemas.microsoft.com/office/drawing/2014/main" val="2168099655"/>
                    </a:ext>
                  </a:extLst>
                </a:gridCol>
                <a:gridCol w="3990436">
                  <a:extLst>
                    <a:ext uri="{9D8B030D-6E8A-4147-A177-3AD203B41FA5}">
                      <a16:colId xmlns:a16="http://schemas.microsoft.com/office/drawing/2014/main" val="3785872713"/>
                    </a:ext>
                  </a:extLst>
                </a:gridCol>
                <a:gridCol w="536071">
                  <a:extLst>
                    <a:ext uri="{9D8B030D-6E8A-4147-A177-3AD203B41FA5}">
                      <a16:colId xmlns:a16="http://schemas.microsoft.com/office/drawing/2014/main" val="1729531407"/>
                    </a:ext>
                  </a:extLst>
                </a:gridCol>
                <a:gridCol w="127088">
                  <a:extLst>
                    <a:ext uri="{9D8B030D-6E8A-4147-A177-3AD203B41FA5}">
                      <a16:colId xmlns:a16="http://schemas.microsoft.com/office/drawing/2014/main" val="2773676385"/>
                    </a:ext>
                  </a:extLst>
                </a:gridCol>
                <a:gridCol w="127088">
                  <a:extLst>
                    <a:ext uri="{9D8B030D-6E8A-4147-A177-3AD203B41FA5}">
                      <a16:colId xmlns:a16="http://schemas.microsoft.com/office/drawing/2014/main" val="601423513"/>
                    </a:ext>
                  </a:extLst>
                </a:gridCol>
                <a:gridCol w="127088">
                  <a:extLst>
                    <a:ext uri="{9D8B030D-6E8A-4147-A177-3AD203B41FA5}">
                      <a16:colId xmlns:a16="http://schemas.microsoft.com/office/drawing/2014/main" val="3070254397"/>
                    </a:ext>
                  </a:extLst>
                </a:gridCol>
                <a:gridCol w="583518">
                  <a:extLst>
                    <a:ext uri="{9D8B030D-6E8A-4147-A177-3AD203B41FA5}">
                      <a16:colId xmlns:a16="http://schemas.microsoft.com/office/drawing/2014/main" val="3761169310"/>
                    </a:ext>
                  </a:extLst>
                </a:gridCol>
                <a:gridCol w="127088">
                  <a:extLst>
                    <a:ext uri="{9D8B030D-6E8A-4147-A177-3AD203B41FA5}">
                      <a16:colId xmlns:a16="http://schemas.microsoft.com/office/drawing/2014/main" val="2543089125"/>
                    </a:ext>
                  </a:extLst>
                </a:gridCol>
                <a:gridCol w="583518">
                  <a:extLst>
                    <a:ext uri="{9D8B030D-6E8A-4147-A177-3AD203B41FA5}">
                      <a16:colId xmlns:a16="http://schemas.microsoft.com/office/drawing/2014/main" val="1821385376"/>
                    </a:ext>
                  </a:extLst>
                </a:gridCol>
                <a:gridCol w="510578">
                  <a:extLst>
                    <a:ext uri="{9D8B030D-6E8A-4147-A177-3AD203B41FA5}">
                      <a16:colId xmlns:a16="http://schemas.microsoft.com/office/drawing/2014/main" val="2363618432"/>
                    </a:ext>
                  </a:extLst>
                </a:gridCol>
                <a:gridCol w="507038">
                  <a:extLst>
                    <a:ext uri="{9D8B030D-6E8A-4147-A177-3AD203B41FA5}">
                      <a16:colId xmlns:a16="http://schemas.microsoft.com/office/drawing/2014/main" val="2291411003"/>
                    </a:ext>
                  </a:extLst>
                </a:gridCol>
              </a:tblGrid>
              <a:tr h="381664"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cs typeface="B Zar" panose="00000400000000000000" pitchFamily="2" charset="-78"/>
                        </a:rPr>
                        <a:t/>
                      </a:r>
                      <a:br>
                        <a:rPr lang="en-US" sz="1100">
                          <a:effectLst/>
                          <a:cs typeface="B Zar" panose="00000400000000000000" pitchFamily="2" charset="-78"/>
                        </a:rPr>
                      </a:b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ردیف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عنوان سئوال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امتیاز</a:t>
                      </a:r>
                      <a:endParaRPr lang="en-US" sz="1100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( بلی1 -خیر0)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نام مراقب سلامت /بهورز      -        امتیاز کسب شده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943187"/>
                  </a:ext>
                </a:extLst>
              </a:tr>
              <a:tr h="2370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2143584928"/>
                  </a:ext>
                </a:extLst>
              </a:tr>
              <a:tr h="2570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آیا تشخیص مشکلات دهان و دندان دانش آموز ( مشکلات شدید، مشکلات متوسط، بدون مشکل) را به درستی انجام می دهد؟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1824462581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rowSpan="4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آیا مراقب سلامت ، در زمینه بهداشت دهان و دندان به نوجوان و والدین وی آموزش می دهد؟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مسواک زدن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2251136873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27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استفاده از نخ دندان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1713756349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تغذیه نامناسب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580325383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استفاده از فلوراید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2429631873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rowSpan="3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آیا در صورتی که دانش آموز مشکل شدید دهان و دندان دارد ، اقدامات لازم را انجام می دهد؟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تجویز مسکن برای درد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4132917743"/>
                  </a:ext>
                </a:extLst>
              </a:tr>
              <a:tr h="2570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اقدام مربوط به بیرون افتادن دندان مطابق با راهنما در صورت لزوم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670627794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ارجاع فوری به دندانپزشک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4137724861"/>
                  </a:ext>
                </a:extLst>
              </a:tr>
              <a:tr h="2570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rowSpan="4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آیا در صورتی که دانش آموز مشکل  متوسط دهان و دندان دارد ، توصیه ها و  اقدامات لازم را انجام         می دهد؟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ارایه توصیه های بهداشتی دهان و دندان به دانش آموز و والدین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1812491477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ارائه خدمت وارنیش فلوراید به دانش آموز در صورت لزوم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3222840055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ارجاع غیرفوری به دندانپزشک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3812807314"/>
                  </a:ext>
                </a:extLst>
              </a:tr>
              <a:tr h="31371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پیگیری 6ماه بعد جهت مراجعه دانش آموز برای وارنیش فلوراید مجدد در صورت لزوم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2279304966"/>
                  </a:ext>
                </a:extLst>
              </a:tr>
              <a:tr h="2570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rowSpan="4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آیا در صورتی که دانش آموز مشکل دهان و دندان ندارد ، توصیه ها و  اقدامات لازم را انجام می دهد؟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ارایه توصیه های بهداشتی دهان و دندان به دانش آموز و والدین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1329435244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ارائه خدمت وارنیش فلوراید به دانش آموز در صورت لزوم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2996293308"/>
                  </a:ext>
                </a:extLst>
              </a:tr>
              <a:tr h="31371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پیگیری 6ماه بعد جهت مراجعه دانش آموز برای وارنیش فلوراید مجدد در صورت لزوم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1778910677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توصیه به مراجعه به دندانپزشک هر 6 ماه یکبار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2019852312"/>
                  </a:ext>
                </a:extLst>
              </a:tr>
              <a:tr h="381664">
                <a:tc gridSpan="1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cs typeface="B Zar" panose="00000400000000000000" pitchFamily="2" charset="-78"/>
                        </a:rPr>
                        <a:t/>
                      </a:r>
                      <a:br>
                        <a:rPr lang="en-US" sz="1100">
                          <a:effectLst/>
                          <a:cs typeface="B Zar" panose="00000400000000000000" pitchFamily="2" charset="-78"/>
                        </a:rPr>
                      </a:b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4-ثبت نتایج ارائه خدمت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651774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rowSpan="4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آیا نتایج معاینه دهان و دندان دانش آموز را در برنامه سیب به درستی ثبت می نماید؟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 دندان شیری و دائمی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124867150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نام دندان (شیری و دائمی)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598240329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وجود مشکلات دهان و دندان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3815162425"/>
                  </a:ext>
                </a:extLst>
              </a:tr>
              <a:tr h="1908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ثبت ارائه خدمت وارنیش فلوراید به دانش آموز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3441130802"/>
                  </a:ext>
                </a:extLst>
              </a:tr>
              <a:tr h="27613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آیا در زمینه نحوه گزارش گیری و محاسبه شاخص درصد مراقبت و شناسایی مشکلات دهان و دندان در دانش آموزان دانش و مهارت کافی دارد؟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3053901882"/>
                  </a:ext>
                </a:extLst>
              </a:tr>
              <a:tr h="190832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جمع امتیاز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873838379"/>
                  </a:ext>
                </a:extLst>
              </a:tr>
              <a:tr h="226291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تاریخ آزمون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3843022916"/>
                  </a:ext>
                </a:extLst>
              </a:tr>
              <a:tr h="243121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نام آزمونگر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7414" marR="37414" marT="0" marB="0"/>
                </a:tc>
                <a:extLst>
                  <a:ext uri="{0D108BD9-81ED-4DB2-BD59-A6C34878D82A}">
                    <a16:rowId xmlns:a16="http://schemas.microsoft.com/office/drawing/2014/main" val="3458625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9499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742" y="428167"/>
            <a:ext cx="9588138" cy="355604"/>
          </a:xfrm>
        </p:spPr>
        <p:txBody>
          <a:bodyPr>
            <a:noAutofit/>
          </a:bodyPr>
          <a:lstStyle/>
          <a:p>
            <a:pPr algn="ctr"/>
            <a:r>
              <a:rPr lang="fa-IR" sz="2000" dirty="0">
                <a:solidFill>
                  <a:schemeClr val="accent1"/>
                </a:solidFill>
                <a:cs typeface="B Titr" panose="00000700000000000000" pitchFamily="2" charset="-78"/>
              </a:rPr>
              <a:t>مراقبت از </a:t>
            </a:r>
            <a:r>
              <a:rPr lang="fa-IR" sz="2000" dirty="0" smtClean="0">
                <a:solidFill>
                  <a:schemeClr val="accent1"/>
                </a:solidFill>
                <a:cs typeface="B Titr" panose="00000700000000000000" pitchFamily="2" charset="-78"/>
              </a:rPr>
              <a:t>نظرخطر ابتلا به فشار خون نوجوان - بسته </a:t>
            </a:r>
            <a:r>
              <a:rPr lang="fa-IR" sz="2000" dirty="0">
                <a:solidFill>
                  <a:schemeClr val="accent1"/>
                </a:solidFill>
                <a:cs typeface="B Titr" panose="00000700000000000000" pitchFamily="2" charset="-78"/>
              </a:rPr>
              <a:t>خدمتی </a:t>
            </a:r>
            <a:endParaRPr lang="en-US" sz="2000" dirty="0"/>
          </a:p>
        </p:txBody>
      </p:sp>
      <p:pic>
        <p:nvPicPr>
          <p:cNvPr id="4" name="Content Placeholder 3" descr="C:\Users\farahi\Desktop\فشارخون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84" y="927461"/>
            <a:ext cx="10045336" cy="55386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5246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1069" y="284476"/>
            <a:ext cx="8911687" cy="420919"/>
          </a:xfrm>
        </p:spPr>
        <p:txBody>
          <a:bodyPr>
            <a:normAutofit fontScale="90000"/>
          </a:bodyPr>
          <a:lstStyle/>
          <a:p>
            <a:pPr algn="r"/>
            <a:r>
              <a:rPr lang="fa-IR" sz="2200" dirty="0">
                <a:solidFill>
                  <a:schemeClr val="accent1"/>
                </a:solidFill>
                <a:cs typeface="B Titr" panose="00000700000000000000" pitchFamily="2" charset="-78"/>
              </a:rPr>
              <a:t>آزمون مراقبت از نظر خطر ابتلا به فشارخون نوجوان 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4283936"/>
              </p:ext>
            </p:extLst>
          </p:nvPr>
        </p:nvGraphicFramePr>
        <p:xfrm>
          <a:off x="1830215" y="705395"/>
          <a:ext cx="9914710" cy="604392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543253">
                  <a:extLst>
                    <a:ext uri="{9D8B030D-6E8A-4147-A177-3AD203B41FA5}">
                      <a16:colId xmlns:a16="http://schemas.microsoft.com/office/drawing/2014/main" val="1930199284"/>
                    </a:ext>
                  </a:extLst>
                </a:gridCol>
                <a:gridCol w="1593497">
                  <a:extLst>
                    <a:ext uri="{9D8B030D-6E8A-4147-A177-3AD203B41FA5}">
                      <a16:colId xmlns:a16="http://schemas.microsoft.com/office/drawing/2014/main" val="2265538978"/>
                    </a:ext>
                  </a:extLst>
                </a:gridCol>
                <a:gridCol w="4710700">
                  <a:extLst>
                    <a:ext uri="{9D8B030D-6E8A-4147-A177-3AD203B41FA5}">
                      <a16:colId xmlns:a16="http://schemas.microsoft.com/office/drawing/2014/main" val="2712854211"/>
                    </a:ext>
                  </a:extLst>
                </a:gridCol>
                <a:gridCol w="453623">
                  <a:extLst>
                    <a:ext uri="{9D8B030D-6E8A-4147-A177-3AD203B41FA5}">
                      <a16:colId xmlns:a16="http://schemas.microsoft.com/office/drawing/2014/main" val="793493662"/>
                    </a:ext>
                  </a:extLst>
                </a:gridCol>
                <a:gridCol w="531622">
                  <a:extLst>
                    <a:ext uri="{9D8B030D-6E8A-4147-A177-3AD203B41FA5}">
                      <a16:colId xmlns:a16="http://schemas.microsoft.com/office/drawing/2014/main" val="3025473322"/>
                    </a:ext>
                  </a:extLst>
                </a:gridCol>
                <a:gridCol w="531622">
                  <a:extLst>
                    <a:ext uri="{9D8B030D-6E8A-4147-A177-3AD203B41FA5}">
                      <a16:colId xmlns:a16="http://schemas.microsoft.com/office/drawing/2014/main" val="2335039630"/>
                    </a:ext>
                  </a:extLst>
                </a:gridCol>
                <a:gridCol w="531622">
                  <a:extLst>
                    <a:ext uri="{9D8B030D-6E8A-4147-A177-3AD203B41FA5}">
                      <a16:colId xmlns:a16="http://schemas.microsoft.com/office/drawing/2014/main" val="1084337361"/>
                    </a:ext>
                  </a:extLst>
                </a:gridCol>
                <a:gridCol w="531622">
                  <a:extLst>
                    <a:ext uri="{9D8B030D-6E8A-4147-A177-3AD203B41FA5}">
                      <a16:colId xmlns:a16="http://schemas.microsoft.com/office/drawing/2014/main" val="357365233"/>
                    </a:ext>
                  </a:extLst>
                </a:gridCol>
                <a:gridCol w="487149">
                  <a:extLst>
                    <a:ext uri="{9D8B030D-6E8A-4147-A177-3AD203B41FA5}">
                      <a16:colId xmlns:a16="http://schemas.microsoft.com/office/drawing/2014/main" val="1815866165"/>
                    </a:ext>
                  </a:extLst>
                </a:gridCol>
              </a:tblGrid>
              <a:tr h="229915"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ردیف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عنوان سئوال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امتیاز</a:t>
                      </a:r>
                      <a:endParaRPr lang="en-US" sz="1100" b="1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( بلی 1 -خیر0)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gridSpan="5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نام مراقب سلامت /بهورز      -        امتیاز کسب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834442"/>
                  </a:ext>
                </a:extLst>
              </a:tr>
              <a:tr h="3873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3399287061"/>
                  </a:ext>
                </a:extLst>
              </a:tr>
              <a:tr h="193893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1–آگاهی از نحوه ی ارائه خدمت ( بر اساس بسته خدمتی)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7692179"/>
                  </a:ext>
                </a:extLst>
              </a:tr>
              <a:tr h="26832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درخصوص نحوه ی ارزیابی دانش آموز در زمینه مراقبت از نظر خطر ابتلا به فشارخون نوجوان اطلاع کافی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2013750185"/>
                  </a:ext>
                </a:extLst>
              </a:tr>
              <a:tr h="26832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نحوه ی نتیجه و طبقه بندی ارزیابی دانش آموز در زمینه مراقبت از نظر خطر ابتلا به فشارخون اطلاع کافی دارد؟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635516292"/>
                  </a:ext>
                </a:extLst>
              </a:tr>
              <a:tr h="26832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اقدامات لازم با توجه به نتیجه طبقه بندی دانش آموز در زمینه مراقبت از نظر خطر ابتلا به فشارخون اطلاع کافی دارد 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4122174994"/>
                  </a:ext>
                </a:extLst>
              </a:tr>
              <a:tr h="168196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2- نوع و نحوه استفاده از تجهیزات و فضا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414639"/>
                  </a:ext>
                </a:extLst>
              </a:tr>
              <a:tr h="1379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مکان مناسب (ساکت و آرام،دمای مناسب) جهت معاینه دانش آموز وجود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3248116199"/>
                  </a:ext>
                </a:extLst>
              </a:tr>
              <a:tr h="1379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فشار سنج (اطفال و بزرگسالان) به تعداد کافی در پایگاه سلامت / خانه بهداشت وجود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2020203646"/>
                  </a:ext>
                </a:extLst>
              </a:tr>
              <a:tr h="26832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در صورت موجود نبودن فشار سنج (اطفال و بزرگسالان) به میزان کافی ،پیگیری لازم انجام شده است؟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2476258218"/>
                  </a:ext>
                </a:extLst>
              </a:tr>
              <a:tr h="137967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3- نحوه ی ارائه خدمت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876004"/>
                  </a:ext>
                </a:extLst>
              </a:tr>
              <a:tr h="26832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هدف از انجام مراقبت از نظر خطر ابتلا به فشارخون را برای  دانش آموز و والدینش بازگو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2676628354"/>
                  </a:ext>
                </a:extLst>
              </a:tr>
              <a:tr h="20230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از عوامل خطر ابتلا به فشارخون بالا در نوجوان اطلاع کافی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1932690741"/>
                  </a:ext>
                </a:extLst>
              </a:tr>
              <a:tr h="1854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rowSpan="6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دانش آموز و والدین بطور دقیق و با حوصله تمام، شرح حال گرفته و عوامل خطر فشارخون بالا را مورد بررسی قرار می دهد؟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اضافه وزن یا چاق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3749018208"/>
                  </a:ext>
                </a:extLst>
              </a:tr>
              <a:tr h="1443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آپنه (وقفه تنفس) موقع خواب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1425680249"/>
                  </a:ext>
                </a:extLst>
              </a:tr>
              <a:tr h="14623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سابقه فشار خون بالا در والدین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2247288274"/>
                  </a:ext>
                </a:extLst>
              </a:tr>
              <a:tr h="27593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سابقه بیماری قلبی عروقی (بیماری کرونر قلب) زودرس در والدین (در مرد ها قبل از 65 سالگی و در زن ها قبل از 55 سالگی)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1430042803"/>
                  </a:ext>
                </a:extLst>
              </a:tr>
              <a:tr h="1379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سابقه بیماری کلیوی یا غددی (تیروئید،........) در والدین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2081668371"/>
                  </a:ext>
                </a:extLst>
              </a:tr>
              <a:tr h="13922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سابقه وزن کم هنگام تولد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1664686732"/>
                  </a:ext>
                </a:extLst>
              </a:tr>
              <a:tr h="1854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وجود عوامل خطر نسبت به اندازه گیری فشارخون دانش آموز اقدام می نماید؟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3856649949"/>
                  </a:ext>
                </a:extLst>
              </a:tr>
              <a:tr h="26832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اندازه گیری فشارخون نوجوان را در مکان مناسب(ساکت و آرام،دمای مناسب) انجام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84176575"/>
                  </a:ext>
                </a:extLst>
              </a:tr>
              <a:tr h="68184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row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فشارخون  دانش آموز را  بطور دقیق و با حوصله تمام اندازه گیری          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قبل از اندازه گیری فشار خون نوجوان به مواردی ازجمله  ناشتا نبودن ، خالی بودن مثانه، نداشتن فعالیت شدید و یا نخوردن غذاهای سنگین و قهوه و یا دارو و نوشیدنی های محرک و نکشیدن سیگارحداقل نیم ساعت قبل، استراحت  به مدت حداقل 5 دقیقه و .. توجه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1394013196"/>
                  </a:ext>
                </a:extLst>
              </a:tr>
              <a:tr h="40616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اندازه گیری فشارخون نوجوان را در وضعیت نشسته با تکیه گاه مناسب ( کف پا و پشت )، از دست راست (در سطح قلب ، تکیه روی میز و بدون آویزان بودن)  انجام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41794" marR="41794" marT="0" marB="0"/>
                </a:tc>
                <a:extLst>
                  <a:ext uri="{0D108BD9-81ED-4DB2-BD59-A6C34878D82A}">
                    <a16:rowId xmlns:a16="http://schemas.microsoft.com/office/drawing/2014/main" val="29066794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543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2302498"/>
              </p:ext>
            </p:extLst>
          </p:nvPr>
        </p:nvGraphicFramePr>
        <p:xfrm>
          <a:off x="1524931" y="274177"/>
          <a:ext cx="10139312" cy="637359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541390">
                  <a:extLst>
                    <a:ext uri="{9D8B030D-6E8A-4147-A177-3AD203B41FA5}">
                      <a16:colId xmlns:a16="http://schemas.microsoft.com/office/drawing/2014/main" val="649284978"/>
                    </a:ext>
                  </a:extLst>
                </a:gridCol>
                <a:gridCol w="1635065">
                  <a:extLst>
                    <a:ext uri="{9D8B030D-6E8A-4147-A177-3AD203B41FA5}">
                      <a16:colId xmlns:a16="http://schemas.microsoft.com/office/drawing/2014/main" val="408139358"/>
                    </a:ext>
                  </a:extLst>
                </a:gridCol>
                <a:gridCol w="1364030">
                  <a:extLst>
                    <a:ext uri="{9D8B030D-6E8A-4147-A177-3AD203B41FA5}">
                      <a16:colId xmlns:a16="http://schemas.microsoft.com/office/drawing/2014/main" val="2198051824"/>
                    </a:ext>
                  </a:extLst>
                </a:gridCol>
                <a:gridCol w="3404286">
                  <a:extLst>
                    <a:ext uri="{9D8B030D-6E8A-4147-A177-3AD203B41FA5}">
                      <a16:colId xmlns:a16="http://schemas.microsoft.com/office/drawing/2014/main" val="1383779139"/>
                    </a:ext>
                  </a:extLst>
                </a:gridCol>
                <a:gridCol w="486229">
                  <a:extLst>
                    <a:ext uri="{9D8B030D-6E8A-4147-A177-3AD203B41FA5}">
                      <a16:colId xmlns:a16="http://schemas.microsoft.com/office/drawing/2014/main" val="3383153790"/>
                    </a:ext>
                  </a:extLst>
                </a:gridCol>
                <a:gridCol w="541390">
                  <a:extLst>
                    <a:ext uri="{9D8B030D-6E8A-4147-A177-3AD203B41FA5}">
                      <a16:colId xmlns:a16="http://schemas.microsoft.com/office/drawing/2014/main" val="852053097"/>
                    </a:ext>
                  </a:extLst>
                </a:gridCol>
                <a:gridCol w="541390">
                  <a:extLst>
                    <a:ext uri="{9D8B030D-6E8A-4147-A177-3AD203B41FA5}">
                      <a16:colId xmlns:a16="http://schemas.microsoft.com/office/drawing/2014/main" val="1449582431"/>
                    </a:ext>
                  </a:extLst>
                </a:gridCol>
                <a:gridCol w="541390">
                  <a:extLst>
                    <a:ext uri="{9D8B030D-6E8A-4147-A177-3AD203B41FA5}">
                      <a16:colId xmlns:a16="http://schemas.microsoft.com/office/drawing/2014/main" val="3020296095"/>
                    </a:ext>
                  </a:extLst>
                </a:gridCol>
                <a:gridCol w="542071">
                  <a:extLst>
                    <a:ext uri="{9D8B030D-6E8A-4147-A177-3AD203B41FA5}">
                      <a16:colId xmlns:a16="http://schemas.microsoft.com/office/drawing/2014/main" val="2785308212"/>
                    </a:ext>
                  </a:extLst>
                </a:gridCol>
                <a:gridCol w="542071">
                  <a:extLst>
                    <a:ext uri="{9D8B030D-6E8A-4147-A177-3AD203B41FA5}">
                      <a16:colId xmlns:a16="http://schemas.microsoft.com/office/drawing/2014/main" val="889696251"/>
                    </a:ext>
                  </a:extLst>
                </a:gridCol>
              </a:tblGrid>
              <a:tr h="239085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cs typeface="B Zar" panose="00000400000000000000" pitchFamily="2" charset="-78"/>
                        </a:rPr>
                        <a:t/>
                      </a:r>
                      <a:br>
                        <a:rPr lang="en-US" sz="1100" b="1" dirty="0">
                          <a:effectLst/>
                          <a:cs typeface="B Zar" panose="00000400000000000000" pitchFamily="2" charset="-78"/>
                        </a:rPr>
                      </a:b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ردیف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rowSpan="2"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عنوان سئوال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امتیاز</a:t>
                      </a:r>
                      <a:endParaRPr lang="en-US" sz="1100" b="1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( بلی 1 -خیر0)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5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نام مراقب سلامت /بهورز      -        امتیاز کسب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007007"/>
                  </a:ext>
                </a:extLst>
              </a:tr>
              <a:tr h="3082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140274654"/>
                  </a:ext>
                </a:extLst>
              </a:tr>
              <a:tr h="23908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rowSpan="5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فشارخون  دانش آموز را  بطور دقیق و با حوصله تمام اندازه گیری 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با توجه به اندازه بازوی نوجوان ، از فشارسنج ( بازوبند) مناسب استفاده می نماید؟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698656648"/>
                  </a:ext>
                </a:extLst>
              </a:tr>
              <a:tr h="26215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برای اندازه گیری صحیح فشارخون نوجوان ، آستین وی را به اندازه کافی بالا می زند 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2667466010"/>
                  </a:ext>
                </a:extLst>
              </a:tr>
              <a:tr h="36193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بازوبند را در وضعیت مناسب ( نه خیلی محکم و نه خیلی شل، 2 تا 3 سانتیمتر بالاتر از چین آرنج، لوله بدون گره خوردن یا تا خوردن ) به دور بازوی نوجوان می بندد؟ 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634043913"/>
                  </a:ext>
                </a:extLst>
              </a:tr>
              <a:tr h="36193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در وضعیت مناسب با میز و فاصله مناسب با نوجوان معاینه شونده ( تا 1 متر) به طوری که نوجوان در سمت چپ او نشسته باشد، قرار می گیرد 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3031973384"/>
                  </a:ext>
                </a:extLst>
              </a:tr>
              <a:tr h="29510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در حین اندازه گیری فشارخون به آرام و بی حرکت بودن نوجوان و ساکت بودن خود توجه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3753064010"/>
                  </a:ext>
                </a:extLst>
              </a:tr>
              <a:tr h="2790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در زمینه توصیه های لازم در خصوص رفع یا اصلاح عوامل خطر قابل اصلاح و غیرقابل اصلاح اطلاع کافی دارد ؟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99187597"/>
                  </a:ext>
                </a:extLst>
              </a:tr>
              <a:tr h="3159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سلامت، درصورت وجود عوامل خطر قابل اصلاح در دانش آموز برای رفع و یا اصلاح آن آموزش های لازم را ارائه و شرایط لازم را مهیا می کند ؟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2221742831"/>
                  </a:ext>
                </a:extLst>
              </a:tr>
              <a:tr h="2790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سلامت، درصورت وجود عوامل خطر غیر قابل اصلاح در دانش آموز ، توصیه هایی لازم را به دانش آموز ارائه می کند 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992571642"/>
                  </a:ext>
                </a:extLst>
              </a:tr>
              <a:tr h="15079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rowSpan="5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درصورتی که دانش آموز ، در معرض خطر ابتلا به افزایش فشارخون بود (صدک فشارخون 90 و بیشتر) ، اقدامات لازم را انجام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پس از 5 دقیقه مجدداً فشارخون اندازه گیری می شود؟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2795733179"/>
                  </a:ext>
                </a:extLst>
              </a:tr>
              <a:tr h="23908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اگر میانگین فشارخون در دو نوبت بین صدک 90 تا 95 (پیش فشارخون بالا) باشد ، ...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توصیه های لازم جهت انجام مراقبت سالانه ارائه می شود؟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3424670627"/>
                  </a:ext>
                </a:extLst>
              </a:tr>
              <a:tr h="60763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توصیه های لازم در زمینه  اصلاح شیوه زندگی و آموزش شیوه زندگی سالم (رژیم غذایی مناسب، کنترل وزن در صورت چاق بودن و یا داشتن اضافه وزن، توصیه به محدودیت مصرف نمک، انجام فعالیت بدنی و ... ) را ارائه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3252479595"/>
                  </a:ext>
                </a:extLst>
              </a:tr>
              <a:tr h="15775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اگر میانگین فشارخون در دو نوبت صدک 95 یا بالاتر باشد ، ...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به پزشک ارجاع غیرفوری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827685581"/>
                  </a:ext>
                </a:extLst>
              </a:tr>
              <a:tr h="4847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درصورت تایید بیماری فشارخون بالا توسط پزشک، توصیه های لازم جهت انجام مراقبت ماهانه توسط کارمند بهداشتی و هر 3ماه یکبار توسط پزشک را ارائه می دهد؟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962278764"/>
                  </a:ext>
                </a:extLst>
              </a:tr>
              <a:tr h="2790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تشخیص فشار خون بالا  دانش آموز یا خانواده ی وی، اصول صحیح رازداری را رعایت می کند؟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2598395976"/>
                  </a:ext>
                </a:extLst>
              </a:tr>
              <a:tr h="30902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33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مراقب سلامت ، درصورتی که دانش آموز، عوامل خطر ابتلا به افزایش فشارخون بود را نداشته باشد ، توصیه های مرتبط با شیوه زندگی سالم را ارائه می دهد؟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1596737074"/>
                  </a:ext>
                </a:extLst>
              </a:tr>
              <a:tr h="15079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از توصیه ها و آموزش های ارائه شده به دانش آموز و والدین وی بازخورد می گیرد؟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2107794512"/>
                  </a:ext>
                </a:extLst>
              </a:tr>
              <a:tr h="30902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35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صورت تایید بیماری فشارخون بالا توسط پزشک ، پیگیری و مراقبت دانش آموز را به صورت ماهیانه و ارجاع وی به پزشک را هر 3 ماه یکبار انجام می دهد؟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4183448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3231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1266755"/>
              </p:ext>
            </p:extLst>
          </p:nvPr>
        </p:nvGraphicFramePr>
        <p:xfrm>
          <a:off x="1472339" y="561705"/>
          <a:ext cx="10032274" cy="5525587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80683">
                  <a:extLst>
                    <a:ext uri="{9D8B030D-6E8A-4147-A177-3AD203B41FA5}">
                      <a16:colId xmlns:a16="http://schemas.microsoft.com/office/drawing/2014/main" val="2196956170"/>
                    </a:ext>
                  </a:extLst>
                </a:gridCol>
                <a:gridCol w="2168418">
                  <a:extLst>
                    <a:ext uri="{9D8B030D-6E8A-4147-A177-3AD203B41FA5}">
                      <a16:colId xmlns:a16="http://schemas.microsoft.com/office/drawing/2014/main" val="234248883"/>
                    </a:ext>
                  </a:extLst>
                </a:gridCol>
                <a:gridCol w="4094492">
                  <a:extLst>
                    <a:ext uri="{9D8B030D-6E8A-4147-A177-3AD203B41FA5}">
                      <a16:colId xmlns:a16="http://schemas.microsoft.com/office/drawing/2014/main" val="453946400"/>
                    </a:ext>
                  </a:extLst>
                </a:gridCol>
                <a:gridCol w="563469">
                  <a:extLst>
                    <a:ext uri="{9D8B030D-6E8A-4147-A177-3AD203B41FA5}">
                      <a16:colId xmlns:a16="http://schemas.microsoft.com/office/drawing/2014/main" val="3209172233"/>
                    </a:ext>
                  </a:extLst>
                </a:gridCol>
                <a:gridCol w="540770">
                  <a:extLst>
                    <a:ext uri="{9D8B030D-6E8A-4147-A177-3AD203B41FA5}">
                      <a16:colId xmlns:a16="http://schemas.microsoft.com/office/drawing/2014/main" val="798276724"/>
                    </a:ext>
                  </a:extLst>
                </a:gridCol>
                <a:gridCol w="540770">
                  <a:extLst>
                    <a:ext uri="{9D8B030D-6E8A-4147-A177-3AD203B41FA5}">
                      <a16:colId xmlns:a16="http://schemas.microsoft.com/office/drawing/2014/main" val="3197113390"/>
                    </a:ext>
                  </a:extLst>
                </a:gridCol>
                <a:gridCol w="468666">
                  <a:extLst>
                    <a:ext uri="{9D8B030D-6E8A-4147-A177-3AD203B41FA5}">
                      <a16:colId xmlns:a16="http://schemas.microsoft.com/office/drawing/2014/main" val="859704881"/>
                    </a:ext>
                  </a:extLst>
                </a:gridCol>
                <a:gridCol w="587503">
                  <a:extLst>
                    <a:ext uri="{9D8B030D-6E8A-4147-A177-3AD203B41FA5}">
                      <a16:colId xmlns:a16="http://schemas.microsoft.com/office/drawing/2014/main" val="411771959"/>
                    </a:ext>
                  </a:extLst>
                </a:gridCol>
                <a:gridCol w="587503">
                  <a:extLst>
                    <a:ext uri="{9D8B030D-6E8A-4147-A177-3AD203B41FA5}">
                      <a16:colId xmlns:a16="http://schemas.microsoft.com/office/drawing/2014/main" val="1352866237"/>
                    </a:ext>
                  </a:extLst>
                </a:gridCol>
              </a:tblGrid>
              <a:tr h="444730"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ردیف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عنوان سئوال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امتیاز</a:t>
                      </a:r>
                      <a:endParaRPr lang="en-US" sz="1100" b="1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( بلی 1 -خیر0)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gridSpan="5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نام مراقب سلامت /بهورز      -        امتیاز کسب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570024"/>
                  </a:ext>
                </a:extLst>
              </a:tr>
              <a:tr h="5854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extLst>
                  <a:ext uri="{0D108BD9-81ED-4DB2-BD59-A6C34878D82A}">
                    <a16:rowId xmlns:a16="http://schemas.microsoft.com/office/drawing/2014/main" val="3568694540"/>
                  </a:ext>
                </a:extLst>
              </a:tr>
              <a:tr h="492389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cs typeface="B Zar" panose="00000400000000000000" pitchFamily="2" charset="-78"/>
                        </a:rPr>
                        <a:t/>
                      </a:r>
                      <a:br>
                        <a:rPr lang="en-US" sz="1100" b="1">
                          <a:effectLst/>
                          <a:cs typeface="B Zar" panose="00000400000000000000" pitchFamily="2" charset="-78"/>
                        </a:rPr>
                      </a:b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4-ثبت نتایج ارائه خدمت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446"/>
                  </a:ext>
                </a:extLst>
              </a:tr>
              <a:tr h="39541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نتایج مراقبت شنوایی دانش آموز را در برنامه سیب به درستی ثبت می نماید؟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 نشنیدن صدا در آزمایش نجوا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extLst>
                  <a:ext uri="{0D108BD9-81ED-4DB2-BD59-A6C34878D82A}">
                    <a16:rowId xmlns:a16="http://schemas.microsoft.com/office/drawing/2014/main" val="4200993952"/>
                  </a:ext>
                </a:extLst>
              </a:tr>
              <a:tr h="3979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تکرار نکردن کلمات دوسیلابی در آزمایش نجوا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extLst>
                  <a:ext uri="{0D108BD9-81ED-4DB2-BD59-A6C34878D82A}">
                    <a16:rowId xmlns:a16="http://schemas.microsoft.com/office/drawing/2014/main" val="3426983615"/>
                  </a:ext>
                </a:extLst>
              </a:tr>
              <a:tr h="50329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آیا در صورت ارجاع دانش آموز دارای اختلال شنوایی ، مشخصات وی را در قسمت پیگیری موارد ارجاع فایل اکسل ثبت می نماید؟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extLst>
                  <a:ext uri="{0D108BD9-81ED-4DB2-BD59-A6C34878D82A}">
                    <a16:rowId xmlns:a16="http://schemas.microsoft.com/office/drawing/2014/main" val="1222427457"/>
                  </a:ext>
                </a:extLst>
              </a:tr>
              <a:tr h="50329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نتیجه پیگیری ارجاع دانش آموزان دارای اختلال شنوایی را در سامانه و  قسمت پیگیری موارد ارجاع فایل اکسل ثبت می نماید 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extLst>
                  <a:ext uri="{0D108BD9-81ED-4DB2-BD59-A6C34878D82A}">
                    <a16:rowId xmlns:a16="http://schemas.microsoft.com/office/drawing/2014/main" val="1904352961"/>
                  </a:ext>
                </a:extLst>
              </a:tr>
              <a:tr h="4893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آیا در زمینه نحوه گزارش گیری و محاسبه شاخص درصد شناسایی اختلال شنوایی در دانش آموزان دانش و مهارت کافی دارد؟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extLst>
                  <a:ext uri="{0D108BD9-81ED-4DB2-BD59-A6C34878D82A}">
                    <a16:rowId xmlns:a16="http://schemas.microsoft.com/office/drawing/2014/main" val="2183247123"/>
                  </a:ext>
                </a:extLst>
              </a:tr>
              <a:tr h="384333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جمع امتیاز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21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extLst>
                  <a:ext uri="{0D108BD9-81ED-4DB2-BD59-A6C34878D82A}">
                    <a16:rowId xmlns:a16="http://schemas.microsoft.com/office/drawing/2014/main" val="346013109"/>
                  </a:ext>
                </a:extLst>
              </a:tr>
              <a:tr h="611865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تاریخ آزمون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extLst>
                  <a:ext uri="{0D108BD9-81ED-4DB2-BD59-A6C34878D82A}">
                    <a16:rowId xmlns:a16="http://schemas.microsoft.com/office/drawing/2014/main" val="2228319388"/>
                  </a:ext>
                </a:extLst>
              </a:tr>
              <a:tr h="717534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نام آزمونگر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666" marR="65666" marT="0" marB="0"/>
                </a:tc>
                <a:extLst>
                  <a:ext uri="{0D108BD9-81ED-4DB2-BD59-A6C34878D82A}">
                    <a16:rowId xmlns:a16="http://schemas.microsoft.com/office/drawing/2014/main" val="944696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534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1799206"/>
              </p:ext>
            </p:extLst>
          </p:nvPr>
        </p:nvGraphicFramePr>
        <p:xfrm>
          <a:off x="1801906" y="478002"/>
          <a:ext cx="9897034" cy="615086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799305">
                  <a:extLst>
                    <a:ext uri="{9D8B030D-6E8A-4147-A177-3AD203B41FA5}">
                      <a16:colId xmlns:a16="http://schemas.microsoft.com/office/drawing/2014/main" val="3284950390"/>
                    </a:ext>
                  </a:extLst>
                </a:gridCol>
                <a:gridCol w="1761953">
                  <a:extLst>
                    <a:ext uri="{9D8B030D-6E8A-4147-A177-3AD203B41FA5}">
                      <a16:colId xmlns:a16="http://schemas.microsoft.com/office/drawing/2014/main" val="1898670276"/>
                    </a:ext>
                  </a:extLst>
                </a:gridCol>
                <a:gridCol w="2002487">
                  <a:extLst>
                    <a:ext uri="{9D8B030D-6E8A-4147-A177-3AD203B41FA5}">
                      <a16:colId xmlns:a16="http://schemas.microsoft.com/office/drawing/2014/main" val="1951129732"/>
                    </a:ext>
                  </a:extLst>
                </a:gridCol>
                <a:gridCol w="739842">
                  <a:extLst>
                    <a:ext uri="{9D8B030D-6E8A-4147-A177-3AD203B41FA5}">
                      <a16:colId xmlns:a16="http://schemas.microsoft.com/office/drawing/2014/main" val="3347946732"/>
                    </a:ext>
                  </a:extLst>
                </a:gridCol>
                <a:gridCol w="947963">
                  <a:extLst>
                    <a:ext uri="{9D8B030D-6E8A-4147-A177-3AD203B41FA5}">
                      <a16:colId xmlns:a16="http://schemas.microsoft.com/office/drawing/2014/main" val="1546256046"/>
                    </a:ext>
                  </a:extLst>
                </a:gridCol>
                <a:gridCol w="947963">
                  <a:extLst>
                    <a:ext uri="{9D8B030D-6E8A-4147-A177-3AD203B41FA5}">
                      <a16:colId xmlns:a16="http://schemas.microsoft.com/office/drawing/2014/main" val="187407820"/>
                    </a:ext>
                  </a:extLst>
                </a:gridCol>
                <a:gridCol w="947963">
                  <a:extLst>
                    <a:ext uri="{9D8B030D-6E8A-4147-A177-3AD203B41FA5}">
                      <a16:colId xmlns:a16="http://schemas.microsoft.com/office/drawing/2014/main" val="2273974435"/>
                    </a:ext>
                  </a:extLst>
                </a:gridCol>
                <a:gridCol w="947963">
                  <a:extLst>
                    <a:ext uri="{9D8B030D-6E8A-4147-A177-3AD203B41FA5}">
                      <a16:colId xmlns:a16="http://schemas.microsoft.com/office/drawing/2014/main" val="2165956932"/>
                    </a:ext>
                  </a:extLst>
                </a:gridCol>
                <a:gridCol w="801595">
                  <a:extLst>
                    <a:ext uri="{9D8B030D-6E8A-4147-A177-3AD203B41FA5}">
                      <a16:colId xmlns:a16="http://schemas.microsoft.com/office/drawing/2014/main" val="3441610844"/>
                    </a:ext>
                  </a:extLst>
                </a:gridCol>
              </a:tblGrid>
              <a:tr h="190383">
                <a:tc row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ردیف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عنوان سئوال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B Zar" panose="00000400000000000000" pitchFamily="2" charset="-78"/>
                        </a:rPr>
                        <a:t>امتیاز</a:t>
                      </a:r>
                      <a:endParaRPr lang="en-US" sz="1200" b="1" dirty="0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B Zar" panose="00000400000000000000" pitchFamily="2" charset="-78"/>
                        </a:rPr>
                        <a:t>( بلی 1 -خیر0)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gridSpan="5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نام مراقب سلامت /بهورز      -        امتیاز کسب شده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1244739"/>
                  </a:ext>
                </a:extLst>
              </a:tr>
              <a:tr h="3807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extLst>
                  <a:ext uri="{0D108BD9-81ED-4DB2-BD59-A6C34878D82A}">
                    <a16:rowId xmlns:a16="http://schemas.microsoft.com/office/drawing/2014/main" val="1995152878"/>
                  </a:ext>
                </a:extLst>
              </a:tr>
              <a:tr h="380764">
                <a:tc gridSpan="9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cs typeface="B Zar" panose="00000400000000000000" pitchFamily="2" charset="-78"/>
                        </a:rPr>
                        <a:t/>
                      </a:r>
                      <a:br>
                        <a:rPr lang="en-US" sz="1200" b="1">
                          <a:effectLst/>
                          <a:cs typeface="B Zar" panose="00000400000000000000" pitchFamily="2" charset="-78"/>
                        </a:rPr>
                      </a:b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4-ثبت نتایج ارائه خدمت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5945902"/>
                  </a:ext>
                </a:extLst>
              </a:tr>
              <a:tr h="108810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36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B Zar" panose="00000400000000000000" pitchFamily="2" charset="-78"/>
                        </a:rPr>
                        <a:t>آیا نتایج مراقبت فشارخون دانش آموز را در برنامه سیب به درستی ثبت می نماید؟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b="1" dirty="0" smtClean="0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b="1" dirty="0" smtClean="0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effectLst/>
                          <a:cs typeface="B Zar" panose="00000400000000000000" pitchFamily="2" charset="-78"/>
                        </a:rPr>
                        <a:t>نتیجه </a:t>
                      </a:r>
                      <a:r>
                        <a:rPr lang="fa-IR" sz="1200" b="1" dirty="0">
                          <a:effectLst/>
                          <a:cs typeface="B Zar" panose="00000400000000000000" pitchFamily="2" charset="-78"/>
                        </a:rPr>
                        <a:t>ی عدد فشار سنجی را بدون گرد کردن و به طور دقیق ثبت می کند ؟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extLst>
                  <a:ext uri="{0D108BD9-81ED-4DB2-BD59-A6C34878D82A}">
                    <a16:rowId xmlns:a16="http://schemas.microsoft.com/office/drawing/2014/main" val="231800255"/>
                  </a:ext>
                </a:extLst>
              </a:tr>
              <a:tr h="126060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37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b="1" dirty="0" smtClean="0">
                        <a:effectLst/>
                        <a:cs typeface="B Zar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effectLst/>
                          <a:cs typeface="B Zar" panose="00000400000000000000" pitchFamily="2" charset="-78"/>
                        </a:rPr>
                        <a:t>بلافاصله </a:t>
                      </a:r>
                      <a:r>
                        <a:rPr lang="fa-IR" sz="1200" b="1" dirty="0">
                          <a:effectLst/>
                          <a:cs typeface="B Zar" panose="00000400000000000000" pitchFamily="2" charset="-78"/>
                        </a:rPr>
                        <a:t>نتیجه ی عدد فشار سنجی را در سامانه ثبت می کند و یا در صورتی که پس از اندازه گیری فشار خون اقدام دیگری انجام دهد و عدد فشارخون را در سامانه ثبت نکند آن را بر روی کاغذ یاداشت می کند </a:t>
                      </a:r>
                      <a:r>
                        <a:rPr lang="fa-IR" sz="1200" b="1" dirty="0" smtClean="0">
                          <a:effectLst/>
                          <a:cs typeface="B Zar" panose="00000400000000000000" pitchFamily="2" charset="-78"/>
                        </a:rPr>
                        <a:t>؟</a:t>
                      </a: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extLst>
                  <a:ext uri="{0D108BD9-81ED-4DB2-BD59-A6C34878D82A}">
                    <a16:rowId xmlns:a16="http://schemas.microsoft.com/office/drawing/2014/main" val="2900045362"/>
                  </a:ext>
                </a:extLst>
              </a:tr>
              <a:tr h="69405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38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B Zar" panose="00000400000000000000" pitchFamily="2" charset="-78"/>
                        </a:rPr>
                        <a:t>آیا مراقب سلامت ، در صورت مبتلا بودن نوجوان به بیماری فشارخون بالا و یا ارجاع نوجوان مشکوک به فشارخون بالا ، مشخصات وی را در فرم پیگیری موارد ارجاع و مراقبت ویژه ثبت می نماید؟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extLst>
                  <a:ext uri="{0D108BD9-81ED-4DB2-BD59-A6C34878D82A}">
                    <a16:rowId xmlns:a16="http://schemas.microsoft.com/office/drawing/2014/main" val="4189906109"/>
                  </a:ext>
                </a:extLst>
              </a:tr>
              <a:tr h="65890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39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آیا نتیجه پیگیری ارجاع مبتلا بودن نوجوان به بیماری فشارخون بالا و یا ارجاع نوجوان مشکوک به فشارخون بالا را در سامانه و  قسمت پیگیری موارد ارجاع فایل اکسل ثبت می نماید ؟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extLst>
                  <a:ext uri="{0D108BD9-81ED-4DB2-BD59-A6C34878D82A}">
                    <a16:rowId xmlns:a16="http://schemas.microsoft.com/office/drawing/2014/main" val="2014402302"/>
                  </a:ext>
                </a:extLst>
              </a:tr>
              <a:tr h="55132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40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آیا در زمینه نحوه گزارش گیری و محاسبه شاخص درصد شناسایی دانش آموزان دارای پیش فشارخون و فشارخون بالا دانش و مهارت کافی دارد؟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extLst>
                  <a:ext uri="{0D108BD9-81ED-4DB2-BD59-A6C34878D82A}">
                    <a16:rowId xmlns:a16="http://schemas.microsoft.com/office/drawing/2014/main" val="3758011007"/>
                  </a:ext>
                </a:extLst>
              </a:tr>
              <a:tr h="190383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جمع امتیاز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40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extLst>
                  <a:ext uri="{0D108BD9-81ED-4DB2-BD59-A6C34878D82A}">
                    <a16:rowId xmlns:a16="http://schemas.microsoft.com/office/drawing/2014/main" val="224218285"/>
                  </a:ext>
                </a:extLst>
              </a:tr>
              <a:tr h="190383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تاریخ آزمون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extLst>
                  <a:ext uri="{0D108BD9-81ED-4DB2-BD59-A6C34878D82A}">
                    <a16:rowId xmlns:a16="http://schemas.microsoft.com/office/drawing/2014/main" val="156262258"/>
                  </a:ext>
                </a:extLst>
              </a:tr>
              <a:tr h="190383">
                <a:tc gridSpan="3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نام آزمونگر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12384" marR="12384" marT="0" marB="0"/>
                </a:tc>
                <a:extLst>
                  <a:ext uri="{0D108BD9-81ED-4DB2-BD59-A6C34878D82A}">
                    <a16:rowId xmlns:a16="http://schemas.microsoft.com/office/drawing/2014/main" val="1269429223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203950" y="2133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404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061369" y="990600"/>
            <a:ext cx="7851775" cy="3810000"/>
          </a:xfrm>
        </p:spPr>
        <p:txBody>
          <a:bodyPr anchor="ctr"/>
          <a:lstStyle/>
          <a:p>
            <a:pPr algn="ctr" rtl="1"/>
            <a:r>
              <a:rPr lang="fa-IR" sz="23900" dirty="0">
                <a:solidFill>
                  <a:schemeClr val="tx1"/>
                </a:solidFill>
                <a:cs typeface="B Nazanin" panose="00000400000000000000" pitchFamily="2" charset="-78"/>
              </a:rPr>
              <a:t>گال</a:t>
            </a:r>
            <a:endParaRPr lang="en-US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703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28801" y="609600"/>
            <a:ext cx="8269786" cy="5638800"/>
          </a:xfrm>
        </p:spPr>
        <p:txBody>
          <a:bodyPr anchor="ctr">
            <a:normAutofit/>
          </a:bodyPr>
          <a:lstStyle/>
          <a:p>
            <a:pPr>
              <a:spcBef>
                <a:spcPts val="0"/>
              </a:spcBef>
            </a:pPr>
            <a:r>
              <a:rPr lang="ar-SA" sz="3200" dirty="0">
                <a:solidFill>
                  <a:srgbClr val="92D050"/>
                </a:solidFill>
                <a:effectLst/>
                <a:ea typeface="Times New Roman" panose="02020603050405020304" pitchFamily="18" charset="0"/>
                <a:cs typeface="B Titr" panose="00000700000000000000" pitchFamily="2" charset="-78"/>
              </a:rPr>
              <a:t>گال</a:t>
            </a:r>
            <a:r>
              <a:rPr lang="ar-SA" sz="3200" dirty="0">
                <a:solidFill>
                  <a:srgbClr val="990000"/>
                </a:solidFill>
                <a:effectLst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ar-SA" sz="32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B Titr" panose="00000700000000000000" pitchFamily="2" charset="-78"/>
              </a:rPr>
              <a:t>از آن دسته بيماريهايي هست كه شايد بتوان با بهبود كيفيت زندگي و افزايش سطح بهداشت جامعه آن را كنترل كرد. هنوز هم بسياري از مناطق ايران</a:t>
            </a:r>
            <a:r>
              <a:rPr lang="fa-IR" sz="32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ar-SA" sz="32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B Titr" panose="00000700000000000000" pitchFamily="2" charset="-78"/>
              </a:rPr>
              <a:t>هستند كه در فصولي از سال از اين بيماري انگلي رنج مي برند و گال آنها را آزار و اذيت مي كند</a:t>
            </a:r>
            <a:r>
              <a:rPr lang="en-US" sz="4400" b="0" dirty="0">
                <a:solidFill>
                  <a:schemeClr val="tx1"/>
                </a:solidFill>
                <a:effectLst/>
                <a:ea typeface="+mn-ea"/>
                <a:cs typeface="B Titr" panose="00000700000000000000" pitchFamily="2" charset="-78"/>
              </a:rPr>
              <a:t/>
            </a:r>
            <a:br>
              <a:rPr lang="en-US" sz="4400" b="0" dirty="0">
                <a:solidFill>
                  <a:schemeClr val="tx1"/>
                </a:solidFill>
                <a:effectLst/>
                <a:ea typeface="+mn-ea"/>
                <a:cs typeface="B Titr" panose="00000700000000000000" pitchFamily="2" charset="-78"/>
              </a:rPr>
            </a:br>
            <a:endParaRPr lang="en-US" sz="80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281646" y="1447800"/>
            <a:ext cx="7851775" cy="42672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defTabSz="914400" rtl="1"/>
            <a:endParaRPr lang="en-US" sz="3200" dirty="0">
              <a:solidFill>
                <a:srgbClr val="FFFF00"/>
              </a:solidFill>
              <a:effectLst/>
              <a:latin typeface="Verdana"/>
              <a:cs typeface="B Nazanin" panose="00000400000000000000" pitchFamily="2" charset="-78"/>
            </a:endParaRPr>
          </a:p>
        </p:txBody>
      </p:sp>
      <p:pic>
        <p:nvPicPr>
          <p:cNvPr id="6" name="Picture 5" descr="۶۵۴۵۳۴۵۴۶۵۶۸۷۹۸.jpg">
            <a:hlinkClick r:id="rId2" tooltip="&quot;Direct link to file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4038600"/>
            <a:ext cx="1481777" cy="167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908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292531" y="609600"/>
            <a:ext cx="7851775" cy="5257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fa-IR" sz="4400" b="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یک بیماری عفونی خارش داروعامل آن بندپایی ازگروه مایت ها یاهیره هابه نام علمی </a:t>
            </a:r>
            <a:r>
              <a:rPr lang="ar-SA" sz="4400" b="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گال يا جرب</a:t>
            </a:r>
            <a:r>
              <a:rPr lang="fa-IR" sz="4400" b="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می باشد</a:t>
            </a:r>
            <a:r>
              <a:rPr lang="en-US" sz="4400" b="0" dirty="0">
                <a:solidFill>
                  <a:prstClr val="whit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fa-IR" sz="4400" b="0" dirty="0">
              <a:solidFill>
                <a:prstClr val="white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fa-IR" sz="4400" dirty="0">
                <a:solidFill>
                  <a:prstClr val="whit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موجوداتی هستند شبیه کنه </a:t>
            </a:r>
            <a:r>
              <a:rPr lang="ar-SA" sz="4400" dirty="0">
                <a:solidFill>
                  <a:prstClr val="whit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اما بسيار كوچكتر و ميكروسكوپى و ماده هاى آنها با اندازه اى در حدود 3/0 ميلى متر هستند</a:t>
            </a:r>
            <a:r>
              <a:rPr lang="en-US" sz="4400" dirty="0">
                <a:solidFill>
                  <a:prstClr val="whit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.</a:t>
            </a:r>
            <a:endParaRPr lang="en-US" sz="4000" dirty="0">
              <a:solidFill>
                <a:prstClr val="white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984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292531" y="1600200"/>
            <a:ext cx="7851775" cy="42672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defTabSz="914400" rtl="1"/>
            <a:endParaRPr lang="en-US" sz="3200" dirty="0">
              <a:solidFill>
                <a:srgbClr val="FFFF00"/>
              </a:solidFill>
              <a:effectLst/>
              <a:latin typeface="Verdana"/>
              <a:cs typeface="B Nazanin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18593" y="457201"/>
            <a:ext cx="8287407" cy="490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107000"/>
              </a:lnSpc>
              <a:spcAft>
                <a:spcPts val="800"/>
              </a:spcAft>
            </a:pPr>
            <a:r>
              <a:rPr lang="ar-SA" sz="2800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اين انگل هنگامي كه روي پوست مي نشيند پوست را سوراخ مي كند و به زير پوست مي رود . هيره در زير پوست تونل هايي را حفر مي كند و در آنها شروع به تخم ريزي مي كند و كلاً زندگيش در همين </a:t>
            </a:r>
            <a:r>
              <a:rPr lang="ar-SA" sz="28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تون</a:t>
            </a:r>
            <a:r>
              <a:rPr lang="fa-IR" sz="2800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ل</a:t>
            </a:r>
            <a:r>
              <a:rPr lang="ar-SA" sz="28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ها </a:t>
            </a:r>
            <a:r>
              <a:rPr lang="ar-SA" sz="2800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خلاصه ميشود . تقريباً پس از گذشت يك ماه از ورود انگل به بدن بيمار كم كم علايمي را در خود مي بينيد كه نويد دهنده گال هست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.</a:t>
            </a:r>
            <a:endParaRPr lang="en-US" sz="24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defTabSz="914400"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.</a:t>
            </a:r>
            <a:endParaRPr lang="en-US" sz="24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defTabSz="914400">
              <a:lnSpc>
                <a:spcPct val="107000"/>
              </a:lnSpc>
              <a:spcAft>
                <a:spcPts val="800"/>
              </a:spcAft>
            </a:pPr>
            <a:r>
              <a:rPr lang="ar-SA" sz="2800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آنچه مسلم است رعايت نكردن بهداشت فردي ، فقر اقتصادي ، جنگ و محلهاي پر جمعيت مانند سربازخانهها ، بيمارستانها ، و شبانه روزيها ، در انتشار بيماري نقش اساسي دارند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en-US" sz="12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12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133601" y="685800"/>
            <a:ext cx="7851775" cy="914400"/>
          </a:xfrm>
        </p:spPr>
        <p:txBody>
          <a:bodyPr anchor="ctr"/>
          <a:lstStyle/>
          <a:p>
            <a:pPr algn="ctr" rtl="1"/>
            <a:r>
              <a:rPr lang="fa-IR" sz="4000" dirty="0">
                <a:cs typeface="B Nazanin" panose="00000400000000000000" pitchFamily="2" charset="-78"/>
              </a:rPr>
              <a:t>طریقه انتقال</a:t>
            </a:r>
            <a:endParaRPr lang="en-US" sz="4000" dirty="0"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292531" y="1600200"/>
            <a:ext cx="7851775" cy="48006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t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rgbClr val="E66C7D">
                    <a:tint val="90000"/>
                    <a:satMod val="120000"/>
                  </a:srgb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2800" dirty="0">
              <a:solidFill>
                <a:srgbClr val="E66C7D">
                  <a:tint val="90000"/>
                  <a:satMod val="120000"/>
                </a:srgb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defTabSz="914400"/>
            <a:r>
              <a:rPr lang="ar-SA" sz="4000" dirty="0">
                <a:solidFill>
                  <a:prstClr val="white"/>
                </a:solidFill>
                <a:effectLst/>
                <a:latin typeface="Verdana"/>
                <a:ea typeface="Times New Roman" panose="02020603050405020304" pitchFamily="18" charset="0"/>
                <a:cs typeface="B Titr" panose="00000700000000000000" pitchFamily="2" charset="-78"/>
              </a:rPr>
              <a:t>انگل بوسيله تماس مستقيم پوست با پوست و به نسبت كمتري از طريق لباس و رختخواب و ملافه هاي آلوده شده و تماس جنسي منتقل مي شود ، بچه ها معمولاً اولين عضو خانواده اند كه به اين بيماري مبتلا مي شوند . حوابيدن كودكان با يك ديگر و يا استفاده از لباس و وسايل همديگر به انتشار بيماري كمك مي كند</a:t>
            </a:r>
            <a:endParaRPr lang="fa-IR" sz="4000" dirty="0">
              <a:solidFill>
                <a:prstClr val="white"/>
              </a:solidFill>
              <a:latin typeface="Verdan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663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133601" y="76200"/>
            <a:ext cx="7851775" cy="685800"/>
          </a:xfrm>
        </p:spPr>
        <p:txBody>
          <a:bodyPr anchor="ctr"/>
          <a:lstStyle/>
          <a:p>
            <a:pPr algn="ctr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علائم بیماری</a:t>
            </a:r>
            <a:endParaRPr lang="en-US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676400" y="762000"/>
            <a:ext cx="8839200" cy="57912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ar-SA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نشانه اصلى بيمارى خارش است</a:t>
            </a:r>
            <a:r>
              <a:rPr lang="ar-SA" sz="240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. خارش </a:t>
            </a:r>
            <a:r>
              <a:rPr lang="ar-SA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معمولاً شبانه و شديد </a:t>
            </a:r>
            <a:r>
              <a:rPr lang="ar-SA" sz="240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است و هنگام خواب در بستر كه بدن شخص گرم مى شود اتفاق مى افتد. انگلها در اثر </a:t>
            </a:r>
            <a:r>
              <a:rPr lang="ar-SA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گرم شدن محيط </a:t>
            </a:r>
            <a:r>
              <a:rPr lang="ar-SA" sz="240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و در بعضى مواقع به دنبال گرفتن </a:t>
            </a:r>
            <a:r>
              <a:rPr lang="ar-SA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دوش آب گرم نيز فعال شده و خارش شروع مى شود</a:t>
            </a:r>
            <a:r>
              <a:rPr lang="ar-SA" sz="240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. علايم ديگر شامل </a:t>
            </a:r>
            <a:r>
              <a:rPr lang="ar-SA" sz="2400" dirty="0">
                <a:solidFill>
                  <a:srgbClr val="60B5CC">
                    <a:lumMod val="60000"/>
                    <a:lumOff val="40000"/>
                  </a:srgb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ضايعات پوستى قرمز رنگ و برجسته، تورم موضعي، بثورات جلدى. دانه هايى به شكل مرواريد كه محتوى مايع شفاف بوده و هاله اى قرمز رنگ دور آن را احاطه كرده، روى پوست پديد مى آيند و اندازه هر يك از دانه ها كه به صورت تاول قابل ديدن است، معمولاً به اندازه ته سنجاق مى باشد </a:t>
            </a:r>
            <a:r>
              <a:rPr lang="ar-SA" sz="240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و ممكن است به علت خاراندن زياد شكل خود را از دست</a:t>
            </a:r>
            <a:r>
              <a:rPr lang="fa-IR" sz="240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بدهند</a:t>
            </a:r>
            <a:r>
              <a:rPr lang="ar-SA" sz="2400" dirty="0">
                <a:solidFill>
                  <a:prstClr val="whit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fa-IR" sz="2400" dirty="0">
              <a:solidFill>
                <a:prstClr val="white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prstClr val="whit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  </a:t>
            </a:r>
            <a:r>
              <a:rPr lang="fa-IR" sz="2400" b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بیشترفضاهای بین انگشتان،</a:t>
            </a:r>
            <a:r>
              <a:rPr lang="ar-SA" sz="2400" b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كف</a:t>
            </a:r>
            <a:r>
              <a:rPr lang="fa-IR" sz="2400" b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دستها</a:t>
            </a:r>
            <a:r>
              <a:rPr lang="ar-SA" sz="2400" b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ar-SA" sz="2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مچ، آرنج، زير بغل، و كشاله ران </a:t>
            </a:r>
            <a:r>
              <a:rPr lang="ar-SA" sz="2400" dirty="0">
                <a:solidFill>
                  <a:prstClr val="whit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و نوك سينه را آلوده مى كنند. تشخيص قطعى با آزمايش ضايعات جلدى و مشاهده مايت در زير ميكروسكوپ صورت مي گيرد</a:t>
            </a:r>
            <a:r>
              <a:rPr lang="en-US" sz="2400" dirty="0">
                <a:solidFill>
                  <a:prstClr val="whit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 </a:t>
            </a:r>
            <a:endParaRPr lang="en-US" sz="2000" dirty="0">
              <a:solidFill>
                <a:prstClr val="white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19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990600"/>
            <a:ext cx="7854696" cy="5486400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ar-SA" sz="2400" dirty="0"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انتقال از طريق كوچكترين تماس مستقيم با پوست بيماران وهم چنين از طريق لباس ( خصوصاً لباس زير ) ملحفه و ساير وسايل شخصي آلوده صورت مي گيرد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.</a:t>
            </a:r>
            <a:b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تماس نزديك حداقل براي 15 دقيقه با افراد آلوده و انتقال از طريق وسايل آلوده راه اصلي انتقال است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ar-SA" sz="2400" dirty="0"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ساير راه‌هاي انتقال بيماري شامل موارد زير است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: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1) 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خوابيدن در بستر ديگران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2) 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زندگي در محيط‌هاي اجتماعي شلوغ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3 ) 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انتقال از راه لباس و يا وسايل آلوده مثل لباس خواب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4)‌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بازي كودكان با يكديگر مخصوصاً در مهدكودك‌ها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5 ) 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نگهداري از اشخاص آلوده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76200"/>
            <a:ext cx="8763000" cy="8382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rtl="1"/>
            <a:r>
              <a:rPr lang="fa-IR" sz="4000" dirty="0">
                <a:solidFill>
                  <a:schemeClr val="accent3"/>
                </a:solidFill>
                <a:cs typeface="B Nazanin" panose="00000400000000000000" pitchFamily="2" charset="-78"/>
              </a:rPr>
              <a:t>راههای سرایت بیماری</a:t>
            </a:r>
            <a:endParaRPr lang="en-GB" sz="40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 descr="۶۴۵۲۳۵۶.jpg">
            <a:hlinkClick r:id="rId2" tooltip="&quot;Direct link to file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2743200"/>
            <a:ext cx="3124199" cy="259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016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Flow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Flow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Flow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Flow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Flow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Flow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Flow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1127</TotalTime>
  <Words>3833</Words>
  <Application>Microsoft Office PowerPoint</Application>
  <PresentationFormat>Widescreen</PresentationFormat>
  <Paragraphs>1330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20</vt:i4>
      </vt:variant>
    </vt:vector>
  </HeadingPairs>
  <TitlesOfParts>
    <vt:vector size="38" baseType="lpstr">
      <vt:lpstr>Arial</vt:lpstr>
      <vt:lpstr>B Nazanin</vt:lpstr>
      <vt:lpstr>B Titr</vt:lpstr>
      <vt:lpstr>B Zar</vt:lpstr>
      <vt:lpstr>Calibri</vt:lpstr>
      <vt:lpstr>Century Gothic</vt:lpstr>
      <vt:lpstr>Times New Roman</vt:lpstr>
      <vt:lpstr>Verdana</vt:lpstr>
      <vt:lpstr>Wingdings 2</vt:lpstr>
      <vt:lpstr>Wingdings 3</vt:lpstr>
      <vt:lpstr>Wisp</vt:lpstr>
      <vt:lpstr>Flow</vt:lpstr>
      <vt:lpstr>1_Flow</vt:lpstr>
      <vt:lpstr>2_Flow</vt:lpstr>
      <vt:lpstr>3_Flow</vt:lpstr>
      <vt:lpstr>4_Flow</vt:lpstr>
      <vt:lpstr>5_Flow</vt:lpstr>
      <vt:lpstr>6_Flow</vt:lpstr>
      <vt:lpstr>آزمون مراقبت از نظر شنوایی نوجوان </vt:lpstr>
      <vt:lpstr>PowerPoint Presentation</vt:lpstr>
      <vt:lpstr>گال</vt:lpstr>
      <vt:lpstr>گال از آن دسته بيماريهايي هست كه شايد بتوان با بهبود كيفيت زندگي و افزايش سطح بهداشت جامعه آن را كنترل كرد. هنوز هم بسياري از مناطق ايران هستند كه در فصولي از سال از اين بيماري انگلي رنج مي برند و گال آنها را آزار و اذيت مي كند </vt:lpstr>
      <vt:lpstr>PowerPoint Presentation</vt:lpstr>
      <vt:lpstr>PowerPoint Presentation</vt:lpstr>
      <vt:lpstr>طریقه انتقال</vt:lpstr>
      <vt:lpstr>علائم بیماری</vt:lpstr>
      <vt:lpstr>راههای سرایت بیماری</vt:lpstr>
      <vt:lpstr>مراقبت از نظر پوست ومو (گال) نوجوان - بسته خدمتی </vt:lpstr>
      <vt:lpstr>آزمون مراقبت پوست و مو از نظر گال نوجوان  </vt:lpstr>
      <vt:lpstr>PowerPoint Presentation</vt:lpstr>
      <vt:lpstr>مراقبت از نظر وضعیت دهان و دندان نوجوان - بسته خدمتی </vt:lpstr>
      <vt:lpstr>PowerPoint Presentation</vt:lpstr>
      <vt:lpstr>آزمون مراقبت از نظر وضعیت دهان و دندان  نوجوان </vt:lpstr>
      <vt:lpstr>PowerPoint Presentation</vt:lpstr>
      <vt:lpstr>مراقبت از نظرخطر ابتلا به فشار خون نوجوان - بسته خدمتی </vt:lpstr>
      <vt:lpstr>آزمون مراقبت از نظر خطر ابتلا به فشارخون نوجوان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test</dc:creator>
  <cp:lastModifiedBy>A.R.I</cp:lastModifiedBy>
  <cp:revision>187</cp:revision>
  <dcterms:created xsi:type="dcterms:W3CDTF">2020-03-28T13:28:54Z</dcterms:created>
  <dcterms:modified xsi:type="dcterms:W3CDTF">2023-11-04T04:24:21Z</dcterms:modified>
</cp:coreProperties>
</file>