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5" r:id="rId5"/>
    <p:sldId id="259" r:id="rId6"/>
    <p:sldId id="261" r:id="rId7"/>
    <p:sldId id="262" r:id="rId8"/>
    <p:sldId id="264" r:id="rId9"/>
    <p:sldId id="263" r:id="rId10"/>
    <p:sldId id="274" r:id="rId11"/>
    <p:sldId id="276" r:id="rId12"/>
    <p:sldId id="265" r:id="rId13"/>
    <p:sldId id="269" r:id="rId14"/>
    <p:sldId id="266" r:id="rId15"/>
    <p:sldId id="268" r:id="rId16"/>
    <p:sldId id="267" r:id="rId17"/>
    <p:sldId id="270" r:id="rId18"/>
    <p:sldId id="271" r:id="rId19"/>
    <p:sldId id="272" r:id="rId20"/>
    <p:sldId id="273" r:id="rId21"/>
    <p:sldId id="278" r:id="rId22"/>
    <p:sldId id="279" r:id="rId23"/>
    <p:sldId id="277" r:id="rId24"/>
    <p:sldId id="281" r:id="rId25"/>
    <p:sldId id="282" r:id="rId26"/>
    <p:sldId id="280" r:id="rId27"/>
    <p:sldId id="283" r:id="rId28"/>
    <p:sldId id="284" r:id="rId29"/>
    <p:sldId id="286" r:id="rId30"/>
    <p:sldId id="285" r:id="rId31"/>
    <p:sldId id="288" r:id="rId32"/>
    <p:sldId id="287" r:id="rId33"/>
    <p:sldId id="289" r:id="rId34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82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11260-898E-4AAB-B6C9-0496AB79AF87}" type="datetimeFigureOut">
              <a:rPr lang="fa-IR" smtClean="0"/>
              <a:t>1443/10/19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6D5F8-1E58-4A5F-B2C0-F11416106C6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35857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11260-898E-4AAB-B6C9-0496AB79AF87}" type="datetimeFigureOut">
              <a:rPr lang="fa-IR" smtClean="0"/>
              <a:t>1443/10/19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6D5F8-1E58-4A5F-B2C0-F11416106C6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63212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11260-898E-4AAB-B6C9-0496AB79AF87}" type="datetimeFigureOut">
              <a:rPr lang="fa-IR" smtClean="0"/>
              <a:t>1443/10/19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6D5F8-1E58-4A5F-B2C0-F11416106C6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117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11260-898E-4AAB-B6C9-0496AB79AF87}" type="datetimeFigureOut">
              <a:rPr lang="fa-IR" smtClean="0"/>
              <a:t>1443/10/19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6D5F8-1E58-4A5F-B2C0-F11416106C6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81167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11260-898E-4AAB-B6C9-0496AB79AF87}" type="datetimeFigureOut">
              <a:rPr lang="fa-IR" smtClean="0"/>
              <a:t>1443/10/19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6D5F8-1E58-4A5F-B2C0-F11416106C6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89772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11260-898E-4AAB-B6C9-0496AB79AF87}" type="datetimeFigureOut">
              <a:rPr lang="fa-IR" smtClean="0"/>
              <a:t>1443/10/19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6D5F8-1E58-4A5F-B2C0-F11416106C6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080184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11260-898E-4AAB-B6C9-0496AB79AF87}" type="datetimeFigureOut">
              <a:rPr lang="fa-IR" smtClean="0"/>
              <a:t>1443/10/19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6D5F8-1E58-4A5F-B2C0-F11416106C6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341586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11260-898E-4AAB-B6C9-0496AB79AF87}" type="datetimeFigureOut">
              <a:rPr lang="fa-IR" smtClean="0"/>
              <a:t>1443/10/19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6D5F8-1E58-4A5F-B2C0-F11416106C6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59031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11260-898E-4AAB-B6C9-0496AB79AF87}" type="datetimeFigureOut">
              <a:rPr lang="fa-IR" smtClean="0"/>
              <a:t>1443/10/19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6D5F8-1E58-4A5F-B2C0-F11416106C6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44338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11260-898E-4AAB-B6C9-0496AB79AF87}" type="datetimeFigureOut">
              <a:rPr lang="fa-IR" smtClean="0"/>
              <a:t>1443/10/19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6D5F8-1E58-4A5F-B2C0-F11416106C6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845682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11260-898E-4AAB-B6C9-0496AB79AF87}" type="datetimeFigureOut">
              <a:rPr lang="fa-IR" smtClean="0"/>
              <a:t>1443/10/19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6D5F8-1E58-4A5F-B2C0-F11416106C6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2436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911260-898E-4AAB-B6C9-0496AB79AF87}" type="datetimeFigureOut">
              <a:rPr lang="fa-IR" smtClean="0"/>
              <a:t>1443/10/19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36D5F8-1E58-4A5F-B2C0-F11416106C6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70914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946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cs typeface="B Titr" panose="00000700000000000000" pitchFamily="2" charset="-78"/>
              </a:rPr>
              <a:t>تسهیلگر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r" rtl="1"/>
            <a:r>
              <a:rPr lang="fa-IR" dirty="0" smtClean="0">
                <a:cs typeface="B Nazanin" panose="00000400000000000000" pitchFamily="2" charset="-78"/>
              </a:rPr>
              <a:t>موجب توانمند سازی اعضای گروه می شود .</a:t>
            </a:r>
          </a:p>
          <a:p>
            <a:pPr algn="r" rtl="1"/>
            <a:endParaRPr lang="fa-IR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حس اعتماد و همکاری بین مردم را افزایش می دهد .</a:t>
            </a:r>
          </a:p>
          <a:p>
            <a:pPr algn="r" rtl="1"/>
            <a:endParaRPr lang="fa-IR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به شناسایی نیازها و هدفگذاری برای رفع آنها کمک می کند.</a:t>
            </a:r>
          </a:p>
          <a:p>
            <a:pPr algn="r" rtl="1"/>
            <a:endParaRPr lang="fa-IR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به شناخت صحیح از منابع و تجهیز آنها کمک می کند.</a:t>
            </a:r>
          </a:p>
          <a:p>
            <a:pPr algn="r" rtl="1"/>
            <a:endParaRPr lang="fa-IR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تلاش می کند مردم را در مشارکت برای داشتن زندگی شاد و سالم تشویق کند.</a:t>
            </a:r>
          </a:p>
          <a:p>
            <a:pPr algn="r" rtl="1"/>
            <a:endParaRPr lang="fa-IR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49185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91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cs typeface="B Titr" panose="00000700000000000000" pitchFamily="2" charset="-78"/>
              </a:rPr>
              <a:t>ویژگیهای تسهیلگر 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600" dirty="0" smtClean="0">
                <a:cs typeface="B Nazanin" panose="00000400000000000000" pitchFamily="2" charset="-78"/>
              </a:rPr>
              <a:t>اخلاقی </a:t>
            </a:r>
          </a:p>
          <a:p>
            <a:pPr algn="r" rtl="1"/>
            <a:endParaRPr lang="fa-IR" sz="3600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sz="3600" dirty="0" smtClean="0">
                <a:cs typeface="B Nazanin" panose="00000400000000000000" pitchFamily="2" charset="-78"/>
              </a:rPr>
              <a:t>دانش </a:t>
            </a:r>
            <a:endParaRPr lang="fa-IR" sz="3600" dirty="0" smtClean="0">
              <a:cs typeface="B Nazanin" panose="00000400000000000000" pitchFamily="2" charset="-78"/>
            </a:endParaRPr>
          </a:p>
          <a:p>
            <a:pPr algn="r" rtl="1"/>
            <a:endParaRPr lang="fa-IR" sz="3600" dirty="0">
              <a:cs typeface="B Nazanin" panose="00000400000000000000" pitchFamily="2" charset="-78"/>
            </a:endParaRPr>
          </a:p>
          <a:p>
            <a:pPr algn="r" rtl="1"/>
            <a:r>
              <a:rPr lang="fa-IR" sz="3600" dirty="0" smtClean="0">
                <a:cs typeface="B Nazanin" panose="00000400000000000000" pitchFamily="2" charset="-78"/>
              </a:rPr>
              <a:t>نگرش </a:t>
            </a:r>
          </a:p>
          <a:p>
            <a:pPr algn="r" rtl="1"/>
            <a:endParaRPr lang="fa-IR" sz="3600" dirty="0">
              <a:cs typeface="B Nazanin" panose="00000400000000000000" pitchFamily="2" charset="-78"/>
            </a:endParaRPr>
          </a:p>
          <a:p>
            <a:pPr algn="r" rtl="1"/>
            <a:r>
              <a:rPr lang="fa-IR" sz="3600" dirty="0" smtClean="0">
                <a:cs typeface="B Nazanin" panose="00000400000000000000" pitchFamily="2" charset="-78"/>
              </a:rPr>
              <a:t>مهارت </a:t>
            </a:r>
            <a:endParaRPr lang="fa-IR" sz="36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95323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cs typeface="B Titr" panose="00000700000000000000" pitchFamily="2" charset="-78"/>
              </a:rPr>
              <a:t>ویژگیهای </a:t>
            </a:r>
            <a:r>
              <a:rPr lang="fa-IR" dirty="0" smtClean="0">
                <a:cs typeface="B Titr" panose="00000700000000000000" pitchFamily="2" charset="-78"/>
              </a:rPr>
              <a:t>تسهیلگر</a:t>
            </a:r>
            <a:br>
              <a:rPr lang="fa-IR" dirty="0" smtClean="0">
                <a:cs typeface="B Titr" panose="00000700000000000000" pitchFamily="2" charset="-78"/>
              </a:rPr>
            </a:br>
            <a:r>
              <a:rPr lang="fa-IR" sz="3600" dirty="0" smtClean="0">
                <a:cs typeface="B Titr" panose="00000700000000000000" pitchFamily="2" charset="-78"/>
              </a:rPr>
              <a:t>اخلاقی</a:t>
            </a:r>
            <a:endParaRPr lang="fa-IR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با نشاط ، پرتحرک ، فعال </a:t>
            </a:r>
          </a:p>
          <a:p>
            <a:pPr algn="r" rtl="1"/>
            <a:endParaRPr lang="fa-IR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شنونده فعال </a:t>
            </a:r>
          </a:p>
          <a:p>
            <a:pPr algn="r" rtl="1"/>
            <a:endParaRPr lang="fa-IR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منعطف و انتقاد پذیر</a:t>
            </a:r>
          </a:p>
          <a:p>
            <a:pPr algn="r" rtl="1"/>
            <a:endParaRPr lang="fa-IR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خوش اخلاق و صبور</a:t>
            </a:r>
          </a:p>
          <a:p>
            <a:pPr algn="r" rtl="1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330111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426" y="395105"/>
            <a:ext cx="10515600" cy="1448685"/>
          </a:xfrm>
        </p:spPr>
        <p:txBody>
          <a:bodyPr>
            <a:normAutofit fontScale="90000"/>
          </a:bodyPr>
          <a:lstStyle/>
          <a:p>
            <a:pPr algn="ctr"/>
            <a:r>
              <a:rPr lang="fa-IR" dirty="0" smtClean="0">
                <a:cs typeface="B Titr" panose="00000700000000000000" pitchFamily="2" charset="-78"/>
              </a:rPr>
              <a:t/>
            </a:r>
            <a:br>
              <a:rPr lang="fa-IR" dirty="0" smtClean="0">
                <a:cs typeface="B Titr" panose="00000700000000000000" pitchFamily="2" charset="-78"/>
              </a:rPr>
            </a:br>
            <a:r>
              <a:rPr lang="fa-IR" dirty="0" smtClean="0">
                <a:cs typeface="B Titr" panose="00000700000000000000" pitchFamily="2" charset="-78"/>
              </a:rPr>
              <a:t>ویژگیهای تسهیلگر</a:t>
            </a:r>
            <a:br>
              <a:rPr lang="fa-IR" dirty="0" smtClean="0">
                <a:cs typeface="B Titr" panose="00000700000000000000" pitchFamily="2" charset="-78"/>
              </a:rPr>
            </a:br>
            <a:r>
              <a:rPr lang="fa-IR" dirty="0" smtClean="0">
                <a:cs typeface="B Titr" panose="00000700000000000000" pitchFamily="2" charset="-78"/>
              </a:rPr>
              <a:t> </a:t>
            </a:r>
            <a:br>
              <a:rPr lang="fa-IR" dirty="0" smtClean="0">
                <a:cs typeface="B Titr" panose="00000700000000000000" pitchFamily="2" charset="-78"/>
              </a:rPr>
            </a:br>
            <a:r>
              <a:rPr lang="fa-IR" sz="4000" dirty="0" smtClean="0">
                <a:cs typeface="B Titr" panose="00000700000000000000" pitchFamily="2" charset="-78"/>
              </a:rPr>
              <a:t>دانش</a:t>
            </a:r>
            <a:r>
              <a:rPr lang="fa-IR" dirty="0" smtClean="0">
                <a:cs typeface="B Titr" panose="00000700000000000000" pitchFamily="2" charset="-78"/>
              </a:rPr>
              <a:t> 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278505"/>
            <a:ext cx="10515600" cy="3898458"/>
          </a:xfrm>
        </p:spPr>
        <p:txBody>
          <a:bodyPr/>
          <a:lstStyle/>
          <a:p>
            <a:pPr algn="r" rtl="1"/>
            <a:r>
              <a:rPr lang="fa-IR" dirty="0" smtClean="0">
                <a:cs typeface="B Nazanin" panose="00000400000000000000" pitchFamily="2" charset="-78"/>
              </a:rPr>
              <a:t>وضعیت فرهنگی ، اجتماعی و اقتصادی محیط </a:t>
            </a:r>
          </a:p>
          <a:p>
            <a:pPr algn="r" rtl="1"/>
            <a:endParaRPr lang="fa-IR" dirty="0">
              <a:cs typeface="B Nazanin" panose="00000400000000000000" pitchFamily="2" charset="-78"/>
            </a:endParaRP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شناخت پویایی گروه </a:t>
            </a:r>
          </a:p>
          <a:p>
            <a:pPr algn="r" rtl="1"/>
            <a:endParaRPr lang="fa-IR" dirty="0">
              <a:cs typeface="B Nazanin" panose="00000400000000000000" pitchFamily="2" charset="-78"/>
            </a:endParaRP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آشنایی کافی با تکنیکهای تسهیلگری </a:t>
            </a:r>
          </a:p>
          <a:p>
            <a:pPr algn="r" rtl="1"/>
            <a:endParaRPr lang="fa-IR" dirty="0">
              <a:cs typeface="B Nazanin" panose="00000400000000000000" pitchFamily="2" charset="-78"/>
            </a:endParaRP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آشنایی کافی با روشهای آموزش، نیازسنجی، برنامه ریزی و ارزشیابی </a:t>
            </a:r>
            <a:endParaRPr lang="fa-IR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0301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a-IR" dirty="0">
                <a:cs typeface="B Titr" panose="00000700000000000000" pitchFamily="2" charset="-78"/>
              </a:rPr>
              <a:t>ویژگیهای تسهیلگر</a:t>
            </a:r>
            <a:br>
              <a:rPr lang="fa-IR" dirty="0">
                <a:cs typeface="B Titr" panose="00000700000000000000" pitchFamily="2" charset="-78"/>
              </a:rPr>
            </a:br>
            <a:r>
              <a:rPr lang="fa-IR" dirty="0">
                <a:cs typeface="B Titr" panose="00000700000000000000" pitchFamily="2" charset="-78"/>
              </a:rPr>
              <a:t> </a:t>
            </a:r>
            <a:br>
              <a:rPr lang="fa-IR" dirty="0">
                <a:cs typeface="B Titr" panose="00000700000000000000" pitchFamily="2" charset="-78"/>
              </a:rPr>
            </a:br>
            <a:r>
              <a:rPr lang="fa-IR" sz="4000" dirty="0" smtClean="0">
                <a:cs typeface="B Titr" panose="00000700000000000000" pitchFamily="2" charset="-78"/>
              </a:rPr>
              <a:t>مهارت 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مهارت برقراری ارتباط 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قدرت بیان 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مهارت اعتماد سازی 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مهارت گزارش دهی 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مهارت اجرای کارگاه نیازسنجی ، برنامه ریزی و ارزشیابی </a:t>
            </a:r>
            <a:endParaRPr lang="fa-IR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1544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88921"/>
          </a:xfrm>
        </p:spPr>
        <p:txBody>
          <a:bodyPr>
            <a:normAutofit fontScale="90000"/>
          </a:bodyPr>
          <a:lstStyle/>
          <a:p>
            <a:pPr algn="ctr"/>
            <a:r>
              <a:rPr lang="fa-IR" dirty="0">
                <a:cs typeface="B Titr" panose="00000700000000000000" pitchFamily="2" charset="-78"/>
              </a:rPr>
              <a:t>ویژگیهای تسهیلگر</a:t>
            </a:r>
            <a:br>
              <a:rPr lang="fa-IR" dirty="0">
                <a:cs typeface="B Titr" panose="00000700000000000000" pitchFamily="2" charset="-78"/>
              </a:rPr>
            </a:br>
            <a:r>
              <a:rPr lang="fa-IR" dirty="0">
                <a:cs typeface="B Titr" panose="00000700000000000000" pitchFamily="2" charset="-78"/>
              </a:rPr>
              <a:t> </a:t>
            </a:r>
            <a:br>
              <a:rPr lang="fa-IR" dirty="0">
                <a:cs typeface="B Titr" panose="00000700000000000000" pitchFamily="2" charset="-78"/>
              </a:rPr>
            </a:br>
            <a:r>
              <a:rPr lang="fa-IR" sz="4000" dirty="0" smtClean="0">
                <a:cs typeface="B Titr" panose="00000700000000000000" pitchFamily="2" charset="-78"/>
              </a:rPr>
              <a:t>نگرش </a:t>
            </a:r>
            <a:r>
              <a:rPr lang="fa-IR" dirty="0" smtClean="0">
                <a:cs typeface="B Titr" panose="00000700000000000000" pitchFamily="2" charset="-78"/>
              </a:rPr>
              <a:t> 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74978"/>
          </a:xfrm>
        </p:spPr>
        <p:txBody>
          <a:bodyPr>
            <a:normAutofit/>
          </a:bodyPr>
          <a:lstStyle/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احترام به کرامت انسان ها </a:t>
            </a:r>
          </a:p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باور استعدادها </a:t>
            </a:r>
          </a:p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نداشتن نگاه بالا به پایین </a:t>
            </a:r>
          </a:p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درک تفاوت بین انسان ها </a:t>
            </a:r>
          </a:p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مثبت اندیشی </a:t>
            </a:r>
          </a:p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احترام به تصمیمات گروه </a:t>
            </a:r>
          </a:p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اعتماد </a:t>
            </a:r>
            <a:r>
              <a:rPr lang="fa-IR" sz="3200" dirty="0" smtClean="0">
                <a:cs typeface="B Nazanin" panose="00000400000000000000" pitchFamily="2" charset="-78"/>
              </a:rPr>
              <a:t>به نفس بالا </a:t>
            </a:r>
            <a:endParaRPr lang="fa-IR" sz="3200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sz="3200" dirty="0">
                <a:cs typeface="B Nazanin" panose="00000400000000000000" pitchFamily="2" charset="-78"/>
              </a:rPr>
              <a:t>رعایت اصل بی طرفی </a:t>
            </a:r>
          </a:p>
          <a:p>
            <a:pPr algn="r" rtl="1"/>
            <a:endParaRPr lang="fa-IR" sz="3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7838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2462" y="122237"/>
            <a:ext cx="10515600" cy="835025"/>
          </a:xfrm>
        </p:spPr>
        <p:txBody>
          <a:bodyPr/>
          <a:lstStyle/>
          <a:p>
            <a:pPr algn="ctr"/>
            <a:r>
              <a:rPr lang="fa-IR" dirty="0" smtClean="0">
                <a:cs typeface="B Titr" panose="00000700000000000000" pitchFamily="2" charset="-78"/>
              </a:rPr>
              <a:t>معنای بی طرفی 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00188"/>
            <a:ext cx="11106150" cy="4676775"/>
          </a:xfrm>
        </p:spPr>
        <p:txBody>
          <a:bodyPr>
            <a:normAutofit lnSpcReduction="10000"/>
          </a:bodyPr>
          <a:lstStyle/>
          <a:p>
            <a:pPr algn="r" rtl="1"/>
            <a:r>
              <a:rPr lang="fa-IR" dirty="0" smtClean="0">
                <a:cs typeface="B Nazanin" panose="00000400000000000000" pitchFamily="2" charset="-78"/>
              </a:rPr>
              <a:t>مبنای تسهیلگری ایفای نقش بی طرف توسط یک فرد بیرونی بی غرض است.</a:t>
            </a:r>
          </a:p>
          <a:p>
            <a:pPr algn="r" rtl="1"/>
            <a:endParaRPr lang="fa-IR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حمایت از تصمیم گیری گروهی بدون اعمال نفوذ در نتیجه </a:t>
            </a:r>
          </a:p>
          <a:p>
            <a:pPr algn="r" rtl="1"/>
            <a:endParaRPr lang="fa-IR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تسهیلگران روی فرآیند تمرکز می کنند و بیرون از محتوا می مانند.</a:t>
            </a:r>
          </a:p>
          <a:p>
            <a:pPr algn="r" rtl="1"/>
            <a:endParaRPr lang="fa-IR" dirty="0">
              <a:cs typeface="B Nazanin" panose="00000400000000000000" pitchFamily="2" charset="-78"/>
            </a:endParaRP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یکی از سختترین موارد درباره یادگیری تسهیلگری ، بی طرف بودن است.</a:t>
            </a:r>
          </a:p>
          <a:p>
            <a:pPr algn="r" rtl="1"/>
            <a:endParaRPr lang="fa-IR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تسهیلگری معمولا توسط شخصی از درون گروه که سهمی از نتایج دارد ، انجام می شود و این چالش بی طرفی است.</a:t>
            </a:r>
          </a:p>
          <a:p>
            <a:pPr algn="r" rtl="1"/>
            <a:endParaRPr lang="fa-IR" dirty="0"/>
          </a:p>
          <a:p>
            <a:pPr algn="r" rtl="1"/>
            <a:endParaRPr lang="fa-IR" dirty="0" smtClean="0"/>
          </a:p>
          <a:p>
            <a:pPr algn="r" rtl="1"/>
            <a:endParaRPr lang="fa-IR" dirty="0" smtClean="0"/>
          </a:p>
          <a:p>
            <a:pPr algn="r" rtl="1"/>
            <a:endParaRPr lang="fa-IR" dirty="0"/>
          </a:p>
          <a:p>
            <a:pPr marL="0" indent="0" algn="r" rtl="1">
              <a:buNone/>
            </a:pPr>
            <a:endParaRPr lang="fa-IR" dirty="0"/>
          </a:p>
          <a:p>
            <a:pPr marL="0" indent="0" algn="r" rtl="1">
              <a:buNone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525903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06475"/>
          </a:xfrm>
        </p:spPr>
        <p:txBody>
          <a:bodyPr/>
          <a:lstStyle/>
          <a:p>
            <a:pPr algn="ctr" rtl="1"/>
            <a:r>
              <a:rPr lang="fa-IR" b="1" dirty="0" smtClean="0">
                <a:cs typeface="B Lotus" panose="00000400000000000000" pitchFamily="2" charset="-78"/>
              </a:rPr>
              <a:t>نکاتی در خصوص بی طرف ماندن</a:t>
            </a:r>
            <a:endParaRPr lang="fa-IR" b="1" dirty="0">
              <a:cs typeface="B Lotus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5372100"/>
          </a:xfrm>
        </p:spPr>
        <p:txBody>
          <a:bodyPr>
            <a:normAutofit/>
          </a:bodyPr>
          <a:lstStyle/>
          <a:p>
            <a:pPr algn="r" rtl="1"/>
            <a:r>
              <a:rPr lang="fa-IR" b="1" dirty="0" smtClean="0">
                <a:cs typeface="B Nazanin" panose="00000400000000000000" pitchFamily="2" charset="-78"/>
              </a:rPr>
              <a:t>طرح پرسش </a:t>
            </a:r>
            <a:r>
              <a:rPr lang="fa-IR" dirty="0" smtClean="0">
                <a:cs typeface="B Nazanin" panose="00000400000000000000" pitchFamily="2" charset="-78"/>
              </a:rPr>
              <a:t>: تسهیلگر بی طرف است ولی نمی خواهد تصمیم گیری بدی انجام شود،با یک پرسش جرقه ای در ذهن افراد گروه ایجاد می کند.</a:t>
            </a:r>
          </a:p>
          <a:p>
            <a:pPr algn="r" rtl="1"/>
            <a:endParaRPr lang="fa-IR" dirty="0">
              <a:cs typeface="B Nazanin" panose="00000400000000000000" pitchFamily="2" charset="-78"/>
            </a:endParaRPr>
          </a:p>
          <a:p>
            <a:pPr algn="r" rtl="1"/>
            <a:r>
              <a:rPr lang="fa-IR" b="1" dirty="0" smtClean="0">
                <a:cs typeface="B Nazanin" panose="00000400000000000000" pitchFamily="2" charset="-78"/>
              </a:rPr>
              <a:t>ارائه پیشنهاد</a:t>
            </a:r>
            <a:r>
              <a:rPr lang="fa-IR" dirty="0" smtClean="0">
                <a:cs typeface="B Nazanin" panose="00000400000000000000" pitchFamily="2" charset="-78"/>
              </a:rPr>
              <a:t>: تسهیلگر می تواند پیشنهاد دهد و به نقش او آسیبی نمی زند مادامی که قدرت تصمیم گیری با گروه باشد.</a:t>
            </a:r>
          </a:p>
          <a:p>
            <a:pPr algn="r" rtl="1"/>
            <a:endParaRPr lang="fa-IR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b="1" dirty="0" smtClean="0">
                <a:cs typeface="B Nazanin" panose="00000400000000000000" pitchFamily="2" charset="-78"/>
              </a:rPr>
              <a:t>گفتن کلمه بسیار خوب </a:t>
            </a:r>
            <a:r>
              <a:rPr lang="fa-IR" dirty="0" smtClean="0">
                <a:cs typeface="B Nazanin" panose="00000400000000000000" pitchFamily="2" charset="-78"/>
              </a:rPr>
              <a:t>: به جای تایید نکات با جملاتی مانند نکته خوبیه یا ایده خوبیه از کلمه بسیار خوب استفاده شود و به جای «این ایده را دوست دارم» گفته شود «آیا بقیه هم این ایده را دوست دارید؟»</a:t>
            </a:r>
          </a:p>
          <a:p>
            <a:pPr algn="r" rtl="1"/>
            <a:endParaRPr lang="fa-IR" dirty="0" smtClean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450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b="1" dirty="0">
                <a:cs typeface="B Lotus" panose="00000400000000000000" pitchFamily="2" charset="-78"/>
              </a:rPr>
              <a:t>نکاتی در خصوص بی طرف ماندن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1463" y="1854200"/>
            <a:ext cx="11468099" cy="4351338"/>
          </a:xfrm>
        </p:spPr>
        <p:txBody>
          <a:bodyPr/>
          <a:lstStyle/>
          <a:p>
            <a:pPr algn="r" rtl="1"/>
            <a:r>
              <a:rPr lang="fa-IR" b="1" dirty="0">
                <a:cs typeface="B Nazanin" panose="00000400000000000000" pitchFamily="2" charset="-78"/>
              </a:rPr>
              <a:t>چه زمانی گفته شود«ما»:</a:t>
            </a:r>
            <a:r>
              <a:rPr lang="fa-IR" dirty="0">
                <a:cs typeface="B Nazanin" panose="00000400000000000000" pitchFamily="2" charset="-78"/>
              </a:rPr>
              <a:t> هنگامی که بحث فرآیند است گفته شود «ما» و وقتی محتوا مرور می شود از کلمه «شما» استفاده شود.</a:t>
            </a:r>
          </a:p>
          <a:p>
            <a:pPr marL="0" indent="0" algn="r" rtl="1">
              <a:buNone/>
            </a:pPr>
            <a:endParaRPr lang="fa-IR" b="1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b="1" dirty="0" smtClean="0">
                <a:cs typeface="B Nazanin" panose="00000400000000000000" pitchFamily="2" charset="-78"/>
              </a:rPr>
              <a:t>فرآیند: «</a:t>
            </a:r>
            <a:r>
              <a:rPr lang="fa-IR" dirty="0" smtClean="0">
                <a:cs typeface="B Nazanin" panose="00000400000000000000" pitchFamily="2" charset="-78"/>
              </a:rPr>
              <a:t>آیا نیاز به استراحت داریم؟»  «چگونه ما این کار را در زمان مدنظر انجام دهیم؟»</a:t>
            </a:r>
          </a:p>
          <a:p>
            <a:pPr marL="0" indent="0" algn="r" rtl="1">
              <a:buNone/>
            </a:pPr>
            <a:endParaRPr lang="fa-IR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b="1" dirty="0">
                <a:cs typeface="B Nazanin" panose="00000400000000000000" pitchFamily="2" charset="-78"/>
              </a:rPr>
              <a:t>محتوا</a:t>
            </a:r>
            <a:r>
              <a:rPr lang="fa-IR" b="1" dirty="0" smtClean="0">
                <a:cs typeface="B Nazanin" panose="00000400000000000000" pitchFamily="2" charset="-78"/>
              </a:rPr>
              <a:t>: </a:t>
            </a:r>
            <a:r>
              <a:rPr lang="fa-IR" dirty="0" smtClean="0">
                <a:cs typeface="B Nazanin" panose="00000400000000000000" pitchFamily="2" charset="-78"/>
              </a:rPr>
              <a:t>«اجازه بدهید انچه تا کنون گفته اید را بخوانم» «موضوعاتی هست که شما دسته بندی کرده اید»</a:t>
            </a:r>
            <a:endParaRPr lang="fa-IR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48690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827780"/>
          </a:xfrm>
        </p:spPr>
        <p:txBody>
          <a:bodyPr>
            <a:normAutofit fontScale="90000"/>
          </a:bodyPr>
          <a:lstStyle/>
          <a:p>
            <a:pPr algn="ctr"/>
            <a:r>
              <a:rPr lang="fa-IR" sz="6600" dirty="0" smtClean="0">
                <a:latin typeface="+mn-lt"/>
                <a:ea typeface="+mn-ea"/>
                <a:cs typeface="B Titr" panose="00000700000000000000" pitchFamily="2" charset="-78"/>
              </a:rPr>
              <a:t>تسهیلگری</a:t>
            </a:r>
            <a:br>
              <a:rPr lang="fa-IR" sz="6600" dirty="0" smtClean="0">
                <a:latin typeface="+mn-lt"/>
                <a:ea typeface="+mn-ea"/>
                <a:cs typeface="B Titr" panose="00000700000000000000" pitchFamily="2" charset="-78"/>
              </a:rPr>
            </a:br>
            <a:r>
              <a:rPr lang="en-US" sz="6600" dirty="0" smtClean="0">
                <a:latin typeface="+mn-lt"/>
                <a:ea typeface="+mn-ea"/>
                <a:cs typeface="B Titr" panose="00000700000000000000" pitchFamily="2" charset="-78"/>
              </a:rPr>
              <a:t>facilitation</a:t>
            </a:r>
            <a:r>
              <a:rPr lang="fa-IR" sz="6600" dirty="0" smtClean="0">
                <a:latin typeface="+mn-lt"/>
                <a:ea typeface="+mn-ea"/>
                <a:cs typeface="B Titr" panose="00000700000000000000" pitchFamily="2" charset="-78"/>
              </a:rPr>
              <a:t/>
            </a:r>
            <a:br>
              <a:rPr lang="fa-IR" sz="6600" dirty="0" smtClean="0">
                <a:latin typeface="+mn-lt"/>
                <a:ea typeface="+mn-ea"/>
                <a:cs typeface="B Titr" panose="00000700000000000000" pitchFamily="2" charset="-78"/>
              </a:rPr>
            </a:br>
            <a:r>
              <a:rPr lang="fa-IR" sz="6600" dirty="0" smtClean="0">
                <a:latin typeface="+mn-lt"/>
                <a:ea typeface="+mn-ea"/>
                <a:cs typeface="B Titr" panose="00000700000000000000" pitchFamily="2" charset="-78"/>
              </a:rPr>
              <a:t> </a:t>
            </a:r>
            <a:br>
              <a:rPr lang="fa-IR" sz="6600" dirty="0" smtClean="0">
                <a:latin typeface="+mn-lt"/>
                <a:ea typeface="+mn-ea"/>
                <a:cs typeface="B Titr" panose="00000700000000000000" pitchFamily="2" charset="-78"/>
              </a:rPr>
            </a:br>
            <a:endParaRPr lang="fa-IR" sz="2700" dirty="0">
              <a:latin typeface="+mn-lt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366" y="2953062"/>
            <a:ext cx="11153931" cy="3567660"/>
          </a:xfrm>
        </p:spPr>
        <p:txBody>
          <a:bodyPr>
            <a:normAutofit fontScale="62500" lnSpcReduction="20000"/>
          </a:bodyPr>
          <a:lstStyle/>
          <a:p>
            <a:pPr marL="0" indent="0" algn="r" rtl="1">
              <a:buNone/>
            </a:pPr>
            <a:endParaRPr lang="fa-IR" sz="4000" dirty="0" smtClean="0">
              <a:cs typeface="B Titr" panose="00000700000000000000" pitchFamily="2" charset="-78"/>
            </a:endParaRPr>
          </a:p>
          <a:p>
            <a:pPr marL="0" indent="0" algn="ctr" rtl="1">
              <a:buNone/>
            </a:pPr>
            <a:r>
              <a:rPr lang="fa-IR" sz="4600" dirty="0" smtClean="0">
                <a:cs typeface="B Titr" panose="00000700000000000000" pitchFamily="2" charset="-78"/>
              </a:rPr>
              <a:t>ویژه </a:t>
            </a:r>
            <a:r>
              <a:rPr lang="fa-IR" sz="4600" dirty="0">
                <a:cs typeface="B Titr" panose="00000700000000000000" pitchFamily="2" charset="-78"/>
              </a:rPr>
              <a:t>کارشناسان آموزش و ارتقاء سلامت استان </a:t>
            </a:r>
            <a:r>
              <a:rPr lang="fa-IR" sz="4600" dirty="0" smtClean="0">
                <a:cs typeface="B Titr" panose="00000700000000000000" pitchFamily="2" charset="-78"/>
              </a:rPr>
              <a:t>اصفهان</a:t>
            </a:r>
          </a:p>
          <a:p>
            <a:pPr marL="0" indent="0" algn="ctr" rtl="1">
              <a:buNone/>
            </a:pPr>
            <a:endParaRPr lang="fa-IR" sz="4600" dirty="0" smtClean="0">
              <a:cs typeface="B Titr" panose="00000700000000000000" pitchFamily="2" charset="-78"/>
            </a:endParaRPr>
          </a:p>
          <a:p>
            <a:pPr marL="0" indent="0" algn="ctr" rtl="1">
              <a:buNone/>
            </a:pPr>
            <a:r>
              <a:rPr lang="fa-IR" sz="4600" dirty="0">
                <a:cs typeface="B Titr" panose="00000700000000000000" pitchFamily="2" charset="-78"/>
              </a:rPr>
              <a:t>اردیبهشت 1401</a:t>
            </a:r>
          </a:p>
          <a:p>
            <a:pPr marL="0" indent="0" algn="ctr" rtl="1">
              <a:buNone/>
            </a:pPr>
            <a:endParaRPr lang="fa-IR" sz="2600" dirty="0">
              <a:cs typeface="B Titr" panose="00000700000000000000" pitchFamily="2" charset="-78"/>
            </a:endParaRPr>
          </a:p>
          <a:p>
            <a:pPr marL="0" indent="0" algn="r" rtl="1">
              <a:buNone/>
            </a:pPr>
            <a:endParaRPr lang="fa-IR" sz="2600" dirty="0" smtClean="0">
              <a:cs typeface="B Titr" panose="00000700000000000000" pitchFamily="2" charset="-78"/>
            </a:endParaRPr>
          </a:p>
          <a:p>
            <a:pPr marL="0" indent="0" algn="r" rtl="1">
              <a:buNone/>
            </a:pPr>
            <a:r>
              <a:rPr lang="fa-IR" sz="4000" b="1" dirty="0" smtClean="0">
                <a:cs typeface="B Davat" panose="00000400000000000000" pitchFamily="2" charset="-78"/>
              </a:rPr>
              <a:t>ارائه</a:t>
            </a:r>
            <a:r>
              <a:rPr lang="fa-IR" sz="4000" dirty="0" smtClean="0">
                <a:cs typeface="B Davat" panose="00000400000000000000" pitchFamily="2" charset="-78"/>
              </a:rPr>
              <a:t> :مریم </a:t>
            </a:r>
            <a:r>
              <a:rPr lang="fa-IR" sz="4000" dirty="0">
                <a:cs typeface="B Davat" panose="00000400000000000000" pitchFamily="2" charset="-78"/>
              </a:rPr>
              <a:t>رحمت</a:t>
            </a:r>
            <a:r>
              <a:rPr lang="fa-IR" sz="4000" dirty="0" smtClean="0">
                <a:cs typeface="B Davat" panose="00000400000000000000" pitchFamily="2" charset="-78"/>
              </a:rPr>
              <a:t>ی </a:t>
            </a:r>
          </a:p>
          <a:p>
            <a:pPr marL="0" indent="0" algn="r" rtl="1">
              <a:buNone/>
            </a:pPr>
            <a:r>
              <a:rPr lang="fa-IR" sz="4000" dirty="0" smtClean="0">
                <a:cs typeface="B Davat" panose="00000400000000000000" pitchFamily="2" charset="-78"/>
              </a:rPr>
              <a:t>کارشناس مسئول آموزش سلامت</a:t>
            </a:r>
          </a:p>
          <a:p>
            <a:pPr marL="0" indent="0" algn="r" rtl="1">
              <a:buNone/>
            </a:pPr>
            <a:r>
              <a:rPr lang="fa-IR" sz="4000" dirty="0" smtClean="0">
                <a:cs typeface="B Davat" panose="00000400000000000000" pitchFamily="2" charset="-78"/>
              </a:rPr>
              <a:t>شهرستان خمینی شهر  </a:t>
            </a:r>
          </a:p>
          <a:p>
            <a:pPr marL="0" indent="0" algn="r" rtl="1">
              <a:buNone/>
            </a:pPr>
            <a:endParaRPr lang="fa-IR" sz="40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3090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4000" dirty="0" smtClean="0">
                <a:cs typeface="B Titr" panose="00000700000000000000" pitchFamily="2" charset="-78"/>
              </a:rPr>
              <a:t>بایدهای تسهیلگری </a:t>
            </a:r>
            <a:endParaRPr lang="fa-IR" sz="40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43050"/>
            <a:ext cx="10515600" cy="5172075"/>
          </a:xfrm>
        </p:spPr>
        <p:txBody>
          <a:bodyPr>
            <a:normAutofit fontScale="92500" lnSpcReduction="20000"/>
          </a:bodyPr>
          <a:lstStyle/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فضایی باز و قابل اعتماد ایجاد کند.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اعضا را مرکز توجه قرار دهد.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ساده و واضح صحبت کند.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با همه یکسان رفتار کند.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آگاهانه گوش کند تا به طور کامل آنچه گفته می شود را بفهمد.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از مطالب شرکت کنندگان ، یادداشت برداری کند.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از حس مالکیت شرکت کنندگان نسبت به یافته ها اطمینان حاصل کند.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dirty="0" smtClean="0">
                <a:cs typeface="B Nazanin" panose="00000400000000000000" pitchFamily="2" charset="-78"/>
              </a:rPr>
              <a:t> </a:t>
            </a:r>
            <a:endParaRPr lang="fa-IR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48184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03200"/>
            <a:ext cx="10515600" cy="1325563"/>
          </a:xfrm>
        </p:spPr>
        <p:txBody>
          <a:bodyPr/>
          <a:lstStyle/>
          <a:p>
            <a:pPr algn="ctr"/>
            <a:r>
              <a:rPr lang="fa-IR" dirty="0" smtClean="0">
                <a:cs typeface="B Titr" panose="00000700000000000000" pitchFamily="2" charset="-78"/>
              </a:rPr>
              <a:t>نبایدهای </a:t>
            </a:r>
            <a:r>
              <a:rPr lang="fa-IR" dirty="0">
                <a:cs typeface="B Titr" panose="00000700000000000000" pitchFamily="2" charset="-78"/>
              </a:rPr>
              <a:t>تسهیلگری 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28763"/>
            <a:ext cx="10515600" cy="5200650"/>
          </a:xfrm>
        </p:spPr>
        <p:txBody>
          <a:bodyPr>
            <a:normAutofit fontScale="92500" lnSpcReduction="20000"/>
          </a:bodyPr>
          <a:lstStyle/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ایفای نقش در تصمیم گیریها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قضاوت و پیشداوری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 بی توجهی به نگرانیهای اعضا 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فراموش کردن ایده های اصلی 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قرار گرفتن در مرکز توجه 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بی توجهی به تعارضات 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بی توجهی به تفاوتهای فرهنگی 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بی توجهی به فرآیند بحث ها </a:t>
            </a:r>
            <a:endParaRPr lang="fa-IR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1888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065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cs typeface="B Titr" panose="00000700000000000000" pitchFamily="2" charset="-78"/>
              </a:rPr>
              <a:t>نکاتی در شروع کار تسهیلگری 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شناخت محیط ، گروه ، محله ،منطقه تحت پوشش بدون پیشداوری 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شناخت گروه ها و افراد صاحب نفوذ منطقه 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شناخت افراد صاحب نفوذ بیرون منطقه 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تشکیل یک جلسه عمومی 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اعتماد سازی </a:t>
            </a:r>
            <a:endParaRPr lang="fa-IR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66926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cs typeface="B Titr" panose="00000700000000000000" pitchFamily="2" charset="-78"/>
              </a:rPr>
              <a:t>اعتماد سازی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791825" cy="4351338"/>
          </a:xfrm>
        </p:spPr>
        <p:txBody>
          <a:bodyPr>
            <a:normAutofit/>
          </a:bodyPr>
          <a:lstStyle/>
          <a:p>
            <a:pPr algn="r" rtl="1">
              <a:lnSpc>
                <a:spcPct val="200000"/>
              </a:lnSpc>
            </a:pPr>
            <a:r>
              <a:rPr lang="fa-IR" dirty="0" smtClean="0">
                <a:cs typeface="B Nazanin" panose="00000400000000000000" pitchFamily="2" charset="-78"/>
              </a:rPr>
              <a:t>اعتماد سازی جاده ای دوطرفه است.</a:t>
            </a:r>
          </a:p>
          <a:p>
            <a:pPr algn="r" rtl="1">
              <a:lnSpc>
                <a:spcPct val="200000"/>
              </a:lnSpc>
            </a:pPr>
            <a:r>
              <a:rPr lang="fa-IR" dirty="0" smtClean="0">
                <a:cs typeface="B Nazanin" panose="00000400000000000000" pitchFamily="2" charset="-78"/>
              </a:rPr>
              <a:t>تا زمانی که مردم قلبا باور نشوند و به آنها اعتماد نشود ، تسهیلگر هم مورد اعتماد واقع نمی شود.</a:t>
            </a:r>
          </a:p>
          <a:p>
            <a:pPr algn="r" rtl="1">
              <a:lnSpc>
                <a:spcPct val="200000"/>
              </a:lnSpc>
            </a:pPr>
            <a:r>
              <a:rPr lang="fa-IR" dirty="0" smtClean="0">
                <a:cs typeface="B Nazanin" panose="00000400000000000000" pitchFamily="2" charset="-78"/>
              </a:rPr>
              <a:t>برای اعتماد سازی باید کمتر و سنجیده صحبت کرد و بیشتر عمل کرد.</a:t>
            </a:r>
          </a:p>
          <a:p>
            <a:pPr algn="r" rtl="1"/>
            <a:endParaRPr lang="fa-IR" dirty="0"/>
          </a:p>
          <a:p>
            <a:pPr algn="r" rtl="1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03464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cs typeface="B Titr" panose="00000700000000000000" pitchFamily="2" charset="-78"/>
              </a:rPr>
              <a:t>مؤلفه های ایجاد اعتماد 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60913"/>
          </a:xfrm>
        </p:spPr>
        <p:txBody>
          <a:bodyPr>
            <a:normAutofit lnSpcReduction="10000"/>
          </a:bodyPr>
          <a:lstStyle/>
          <a:p>
            <a:pPr algn="r" rtl="1">
              <a:lnSpc>
                <a:spcPct val="200000"/>
              </a:lnSpc>
            </a:pPr>
            <a:r>
              <a:rPr lang="fa-IR" dirty="0">
                <a:cs typeface="B Nazanin" panose="00000400000000000000" pitchFamily="2" charset="-78"/>
              </a:rPr>
              <a:t>راستگویی و پایبندی به وعده ها </a:t>
            </a:r>
          </a:p>
          <a:p>
            <a:pPr algn="r" rtl="1">
              <a:lnSpc>
                <a:spcPct val="200000"/>
              </a:lnSpc>
            </a:pPr>
            <a:r>
              <a:rPr lang="fa-IR" dirty="0">
                <a:cs typeface="B Nazanin" panose="00000400000000000000" pitchFamily="2" charset="-78"/>
              </a:rPr>
              <a:t>جلب اطمینان ، حمایت از مردم، تلاش برای رفع و یا حداقل شناخت مشکل مردم </a:t>
            </a:r>
          </a:p>
          <a:p>
            <a:pPr algn="r" rtl="1">
              <a:lnSpc>
                <a:spcPct val="200000"/>
              </a:lnSpc>
            </a:pPr>
            <a:r>
              <a:rPr lang="fa-IR" dirty="0">
                <a:cs typeface="B Nazanin" panose="00000400000000000000" pitchFamily="2" charset="-78"/>
              </a:rPr>
              <a:t>درک و شناخت شرایط مردم </a:t>
            </a:r>
          </a:p>
          <a:p>
            <a:pPr algn="r" rtl="1">
              <a:lnSpc>
                <a:spcPct val="200000"/>
              </a:lnSpc>
            </a:pPr>
            <a:r>
              <a:rPr lang="fa-IR" dirty="0">
                <a:cs typeface="B Nazanin" panose="00000400000000000000" pitchFamily="2" charset="-78"/>
              </a:rPr>
              <a:t>خدمت به مردم </a:t>
            </a:r>
          </a:p>
          <a:p>
            <a:pPr algn="r" rtl="1">
              <a:lnSpc>
                <a:spcPct val="200000"/>
              </a:lnSpc>
            </a:pPr>
            <a:r>
              <a:rPr lang="fa-IR" dirty="0">
                <a:cs typeface="B Nazanin" panose="00000400000000000000" pitchFamily="2" charset="-78"/>
              </a:rPr>
              <a:t>صرف وقت و صبر </a:t>
            </a:r>
          </a:p>
          <a:p>
            <a:pPr algn="r" rtl="1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516862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cs typeface="B Titr" panose="00000700000000000000" pitchFamily="2" charset="-78"/>
              </a:rPr>
              <a:t>اعتماد سازی 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032375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پرهیز از ریاست طلبی و رفتار «بالا به پایین»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احترام به آراء و اندیشه های اعضا 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ندادن وعده های خیالی 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استمرار فعالیت در منطقه  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وقت شناسی 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صداقت و نقش بازی نکردن</a:t>
            </a:r>
            <a:endParaRPr lang="fa-IR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71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cs typeface="B Titr" panose="00000700000000000000" pitchFamily="2" charset="-78"/>
              </a:rPr>
              <a:t>برقراری ارتباط مؤثر 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46638"/>
          </a:xfrm>
        </p:spPr>
        <p:txBody>
          <a:bodyPr>
            <a:normAutofit fontScale="85000" lnSpcReduction="20000"/>
          </a:bodyPr>
          <a:lstStyle/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پذیرش و احترام به نیازها و ارزشها و هنجارهای مردم منطقه 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خوب گوش دادن 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استفاده از زبان مناسب 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حمایت 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توجه به نقش رهبران محلی 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جلب اعتماد و مشارکت 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صداقت 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دریافت بازخورد و اصلاح عملکرد </a:t>
            </a:r>
            <a:endParaRPr lang="fa-IR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98815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cs typeface="B Titr" panose="00000700000000000000" pitchFamily="2" charset="-78"/>
              </a:rPr>
              <a:t>اطلاع رسانی وجلب حمایت 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28750"/>
            <a:ext cx="10515600" cy="5429249"/>
          </a:xfrm>
        </p:spPr>
        <p:txBody>
          <a:bodyPr>
            <a:normAutofit fontScale="92500" lnSpcReduction="10000"/>
          </a:bodyPr>
          <a:lstStyle/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حساس سازی و آگاه سازی 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جلب مشارکت 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بسیج اجتماعی 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شفاف سازی 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جلب اعتماد 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کمک به تداوم برنامه 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تعامل در تصمیم گیری 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ارزشیابی و دریافت بازخورد به منظور اصلاح برنامه </a:t>
            </a:r>
            <a:endParaRPr lang="fa-IR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66381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cs typeface="B Titr" panose="00000700000000000000" pitchFamily="2" charset="-78"/>
              </a:rPr>
              <a:t>اطلاع رسانی وجلب حمایت 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903788"/>
          </a:xfrm>
        </p:spPr>
        <p:txBody>
          <a:bodyPr>
            <a:normAutofit fontScale="85000" lnSpcReduction="20000"/>
          </a:bodyPr>
          <a:lstStyle/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تعیین اهداف و جامعه هدف 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تحلیل ذینفعان 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تهیه پیام مناسب 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انتخاب کانال اطلاع رسانی مناسب 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تحلیل محیط و منابع (بررسی سیاست ها و قوانین اثرگذار بر برنامه ، شناسایی پیامهای رقیب، برنامه های مشابه و تحلیل آنها)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تهیه برنامه عملیاتی </a:t>
            </a:r>
          </a:p>
          <a:p>
            <a:pPr algn="r" rtl="1">
              <a:lnSpc>
                <a:spcPct val="150000"/>
              </a:lnSpc>
            </a:pPr>
            <a:r>
              <a:rPr lang="fa-IR" dirty="0" smtClean="0">
                <a:cs typeface="B Nazanin" panose="00000400000000000000" pitchFamily="2" charset="-78"/>
              </a:rPr>
              <a:t>اجرا و ارزشیابی </a:t>
            </a:r>
            <a:endParaRPr lang="fa-IR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39851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cs typeface="B Titr" panose="00000700000000000000" pitchFamily="2" charset="-78"/>
              </a:rPr>
              <a:t>اهم مطالب 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sz="3200" b="1" dirty="0" smtClean="0">
                <a:cs typeface="B Davat" panose="00000400000000000000" pitchFamily="2" charset="-78"/>
              </a:rPr>
              <a:t>تسهیلگری چیست ؟</a:t>
            </a:r>
          </a:p>
          <a:p>
            <a:pPr algn="r" rtl="1"/>
            <a:endParaRPr lang="fa-IR" sz="3200" b="1" dirty="0">
              <a:cs typeface="B Davat" panose="00000400000000000000" pitchFamily="2" charset="-78"/>
            </a:endParaRPr>
          </a:p>
          <a:p>
            <a:pPr algn="r" rtl="1"/>
            <a:r>
              <a:rPr lang="fa-IR" sz="3200" b="1" dirty="0" smtClean="0">
                <a:cs typeface="B Davat" panose="00000400000000000000" pitchFamily="2" charset="-78"/>
              </a:rPr>
              <a:t>تسهیلگر کیست؟</a:t>
            </a:r>
          </a:p>
          <a:p>
            <a:pPr algn="r" rtl="1"/>
            <a:endParaRPr lang="fa-IR" sz="3200" b="1" dirty="0">
              <a:cs typeface="B Davat" panose="00000400000000000000" pitchFamily="2" charset="-78"/>
            </a:endParaRPr>
          </a:p>
          <a:p>
            <a:pPr algn="r" rtl="1"/>
            <a:r>
              <a:rPr lang="fa-IR" sz="3200" b="1" dirty="0" smtClean="0">
                <a:cs typeface="B Davat" panose="00000400000000000000" pitchFamily="2" charset="-78"/>
              </a:rPr>
              <a:t>ویژگیهای یک تسهیلگر کدامند؟</a:t>
            </a:r>
          </a:p>
          <a:p>
            <a:pPr algn="r" rtl="1"/>
            <a:endParaRPr lang="fa-IR" sz="3200" b="1" dirty="0">
              <a:cs typeface="B Davat" panose="00000400000000000000" pitchFamily="2" charset="-78"/>
            </a:endParaRPr>
          </a:p>
          <a:p>
            <a:pPr algn="r" rtl="1"/>
            <a:r>
              <a:rPr lang="fa-IR" sz="3200" b="1" dirty="0" smtClean="0">
                <a:cs typeface="B Davat" panose="00000400000000000000" pitchFamily="2" charset="-78"/>
              </a:rPr>
              <a:t>تسهیلگری و مداخلات ارتقاء سلامت </a:t>
            </a:r>
          </a:p>
          <a:p>
            <a:pPr algn="r" rtl="1"/>
            <a:endParaRPr lang="fa-IR" dirty="0"/>
          </a:p>
          <a:p>
            <a:pPr algn="r" rtl="1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317064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1325563"/>
          </a:xfrm>
        </p:spPr>
        <p:txBody>
          <a:bodyPr/>
          <a:lstStyle/>
          <a:p>
            <a:pPr algn="ctr"/>
            <a:r>
              <a:rPr lang="fa-IR" dirty="0" smtClean="0">
                <a:cs typeface="B Titr" panose="00000700000000000000" pitchFamily="2" charset="-78"/>
              </a:rPr>
              <a:t>جلب مشارکت 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1006138" cy="5032375"/>
          </a:xfrm>
        </p:spPr>
        <p:txBody>
          <a:bodyPr>
            <a:normAutofit/>
          </a:bodyPr>
          <a:lstStyle/>
          <a:p>
            <a:pPr algn="r" rtl="1"/>
            <a:r>
              <a:rPr lang="fa-IR" dirty="0" smtClean="0">
                <a:cs typeface="B Nazanin" panose="00000400000000000000" pitchFamily="2" charset="-78"/>
              </a:rPr>
              <a:t>مشارکت راهکار دستیابی به عدالت ، ارتقاء کیفیت زندگی و توانمند سازی جامعه است.</a:t>
            </a:r>
          </a:p>
          <a:p>
            <a:pPr algn="r" rtl="1"/>
            <a:endParaRPr lang="fa-IR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راهبردهای جلب مشارکت در هر منطقه ، یکسان نیست .</a:t>
            </a:r>
          </a:p>
          <a:p>
            <a:pPr algn="r" rtl="1"/>
            <a:endParaRPr lang="fa-IR" dirty="0">
              <a:cs typeface="B Nazanin" panose="00000400000000000000" pitchFamily="2" charset="-78"/>
            </a:endParaRP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باید منابع محلی ، موانع مشارکت و استراتژیهای جلب مشارکت بر اساس هر منطقه شناسایی شوند.</a:t>
            </a:r>
          </a:p>
          <a:p>
            <a:pPr algn="r" rtl="1"/>
            <a:endParaRPr lang="fa-IR" dirty="0" smtClean="0">
              <a:cs typeface="B Nazanin" panose="00000400000000000000" pitchFamily="2" charset="-78"/>
            </a:endParaRPr>
          </a:p>
          <a:p>
            <a:pPr algn="r" rtl="1"/>
            <a:endParaRPr lang="fa-IR" dirty="0" smtClean="0">
              <a:cs typeface="B Nazanin" panose="00000400000000000000" pitchFamily="2" charset="-78"/>
            </a:endParaRPr>
          </a:p>
          <a:p>
            <a:pPr algn="r" rtl="1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722193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cs typeface="B Titr" panose="00000700000000000000" pitchFamily="2" charset="-78"/>
              </a:rPr>
              <a:t>استراتژیهای جلب مشارکت 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03775"/>
          </a:xfrm>
        </p:spPr>
        <p:txBody>
          <a:bodyPr>
            <a:normAutofit/>
          </a:bodyPr>
          <a:lstStyle/>
          <a:p>
            <a:pPr algn="r" rtl="1"/>
            <a:r>
              <a:rPr lang="fa-IR" dirty="0">
                <a:cs typeface="B Nazanin" panose="00000400000000000000" pitchFamily="2" charset="-78"/>
              </a:rPr>
              <a:t>نزدیکی و ارتباط بیشتر با مردم 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اطلاع رسانی و شفاف سازی 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مشارکت دادن ذی نفوذان 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مشخص کردن منافع برنامه 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اجرای پروژه های زود بازده 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توجه به زمینه های فرهنگی و مذهبی و علاقه مندیها 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شناخت پتانسیل ها 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مالکیت معنوی نتایج 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ارتباط چهره به چهره و استفاده از کانالهای اطلاع رسانی مناسب </a:t>
            </a:r>
          </a:p>
          <a:p>
            <a:pPr algn="r" rtl="1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981138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>
                <a:cs typeface="B Titr" panose="00000700000000000000" pitchFamily="2" charset="-78"/>
              </a:rPr>
              <a:t>موانع </a:t>
            </a:r>
            <a:r>
              <a:rPr lang="fa-IR" dirty="0" smtClean="0">
                <a:cs typeface="B Titr" panose="00000700000000000000" pitchFamily="2" charset="-78"/>
              </a:rPr>
              <a:t>مشارکت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918075"/>
          </a:xfrm>
        </p:spPr>
        <p:txBody>
          <a:bodyPr>
            <a:normAutofit fontScale="92500" lnSpcReduction="10000"/>
          </a:bodyPr>
          <a:lstStyle/>
          <a:p>
            <a:pPr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درگیری و مشغله های روزمره </a:t>
            </a:r>
          </a:p>
          <a:p>
            <a:pPr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ناامیدی و دلسردی </a:t>
            </a:r>
          </a:p>
          <a:p>
            <a:pPr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مقصر قلمداد کردن مسئولین </a:t>
            </a:r>
          </a:p>
          <a:p>
            <a:pPr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عدم اعتماد مردم </a:t>
            </a:r>
          </a:p>
          <a:p>
            <a:pPr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عدم پایبندی مجریان به وعده ها و تعهدات </a:t>
            </a:r>
          </a:p>
          <a:p>
            <a:pPr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مشخص نبودن منافع برنامه برای مردم </a:t>
            </a:r>
          </a:p>
          <a:p>
            <a:pPr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ضعف فرهنگ کارتیمی </a:t>
            </a:r>
          </a:p>
          <a:p>
            <a:pPr algn="r" rtl="1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987048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00188" y="157163"/>
            <a:ext cx="394335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4000" dirty="0" smtClean="0">
                <a:cs typeface="B Farnaz" panose="00000400000000000000" pitchFamily="2" charset="-78"/>
              </a:rPr>
              <a:t>تشکر از توجه شما </a:t>
            </a:r>
            <a:endParaRPr lang="fa-IR" sz="4000" dirty="0">
              <a:cs typeface="B Farnaz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42185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36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105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cs typeface="B Titr" panose="00000700000000000000" pitchFamily="2" charset="-78"/>
              </a:rPr>
              <a:t>تسهیلگری چیست؟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84813" y="1825624"/>
            <a:ext cx="11422505" cy="5032375"/>
          </a:xfrm>
        </p:spPr>
        <p:txBody>
          <a:bodyPr>
            <a:normAutofit/>
          </a:bodyPr>
          <a:lstStyle/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تسهیل به معنای آسان سازی و ساده کردن است.</a:t>
            </a:r>
          </a:p>
          <a:p>
            <a:pPr algn="r" rtl="1"/>
            <a:endParaRPr lang="fa-IR" dirty="0">
              <a:cs typeface="B Nazanin" panose="00000400000000000000" pitchFamily="2" charset="-78"/>
            </a:endParaRP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مجموعه </a:t>
            </a:r>
            <a:r>
              <a:rPr lang="fa-IR" dirty="0">
                <a:cs typeface="B Nazanin" panose="00000400000000000000" pitchFamily="2" charset="-78"/>
              </a:rPr>
              <a:t>روش ها و مهارت هایی </a:t>
            </a:r>
            <a:r>
              <a:rPr lang="fa-IR" dirty="0" smtClean="0">
                <a:cs typeface="B Nazanin" panose="00000400000000000000" pitchFamily="2" charset="-78"/>
              </a:rPr>
              <a:t>که </a:t>
            </a:r>
            <a:r>
              <a:rPr lang="fa-IR" dirty="0">
                <a:cs typeface="B Nazanin" panose="00000400000000000000" pitchFamily="2" charset="-78"/>
              </a:rPr>
              <a:t>به آسان تر کردن امور کمک می </a:t>
            </a:r>
            <a:r>
              <a:rPr lang="fa-IR" dirty="0" smtClean="0">
                <a:cs typeface="B Nazanin" panose="00000400000000000000" pitchFamily="2" charset="-78"/>
              </a:rPr>
              <a:t>کند.</a:t>
            </a:r>
          </a:p>
          <a:p>
            <a:pPr algn="r" rtl="1"/>
            <a:endParaRPr lang="fa-IR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dirty="0" smtClean="0">
                <a:cs typeface="B Nazanin" panose="00000400000000000000" pitchFamily="2" charset="-78"/>
              </a:rPr>
              <a:t>تسهیلگری  این امکان را ایجاد می کند  </a:t>
            </a:r>
            <a:r>
              <a:rPr lang="fa-IR" dirty="0">
                <a:cs typeface="B Nazanin" panose="00000400000000000000" pitchFamily="2" charset="-78"/>
              </a:rPr>
              <a:t>که به گروه‌هایی از افراد کمک </a:t>
            </a:r>
            <a:r>
              <a:rPr lang="fa-IR" dirty="0" smtClean="0">
                <a:cs typeface="B Nazanin" panose="00000400000000000000" pitchFamily="2" charset="-78"/>
              </a:rPr>
              <a:t>شود </a:t>
            </a:r>
            <a:r>
              <a:rPr lang="fa-IR" dirty="0">
                <a:cs typeface="B Nazanin" panose="00000400000000000000" pitchFamily="2" charset="-78"/>
              </a:rPr>
              <a:t>تا به طور مؤثر و کارآمد با یک‌دیگر کار کنند</a:t>
            </a:r>
            <a:r>
              <a:rPr lang="fa-IR" dirty="0" smtClean="0">
                <a:cs typeface="B Nazanin" panose="00000400000000000000" pitchFamily="2" charset="-78"/>
              </a:rPr>
              <a:t>.</a:t>
            </a:r>
          </a:p>
          <a:p>
            <a:pPr algn="r" rtl="1"/>
            <a:endParaRPr lang="fa-IR" dirty="0">
              <a:cs typeface="B Nazanin" panose="00000400000000000000" pitchFamily="2" charset="-78"/>
            </a:endParaRP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 </a:t>
            </a:r>
            <a:r>
              <a:rPr lang="fa-IR" dirty="0" smtClean="0">
                <a:cs typeface="B Nazanin" panose="00000400000000000000" pitchFamily="2" charset="-78"/>
              </a:rPr>
              <a:t>هم </a:t>
            </a:r>
            <a:r>
              <a:rPr lang="fa-IR" dirty="0">
                <a:cs typeface="B Nazanin" panose="00000400000000000000" pitchFamily="2" charset="-78"/>
              </a:rPr>
              <a:t>افزایی گروهی، درک توان گروه و تعامل با یکدیگر، قدرت حل مسئله و برنامه ریزی در یک </a:t>
            </a:r>
            <a:r>
              <a:rPr lang="fa-IR" dirty="0" smtClean="0">
                <a:cs typeface="B Nazanin" panose="00000400000000000000" pitchFamily="2" charset="-78"/>
              </a:rPr>
              <a:t>گروه، </a:t>
            </a:r>
            <a:r>
              <a:rPr lang="fa-IR" dirty="0">
                <a:cs typeface="B Nazanin" panose="00000400000000000000" pitchFamily="2" charset="-78"/>
              </a:rPr>
              <a:t>هنری است که به آن تسهیلگری گفته می شود.</a:t>
            </a:r>
          </a:p>
        </p:txBody>
      </p:sp>
    </p:spTree>
    <p:extLst>
      <p:ext uri="{BB962C8B-B14F-4D97-AF65-F5344CB8AC3E}">
        <p14:creationId xmlns:p14="http://schemas.microsoft.com/office/powerpoint/2010/main" val="1207225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cs typeface="B Titr" panose="00000700000000000000" pitchFamily="2" charset="-78"/>
              </a:rPr>
              <a:t>گروه</a:t>
            </a:r>
            <a:r>
              <a:rPr lang="fa-IR" dirty="0" smtClean="0"/>
              <a:t> 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90165"/>
          </a:xfrm>
        </p:spPr>
        <p:txBody>
          <a:bodyPr>
            <a:normAutofit fontScale="92500"/>
          </a:bodyPr>
          <a:lstStyle/>
          <a:p>
            <a:pPr algn="r" rtl="1">
              <a:lnSpc>
                <a:spcPct val="200000"/>
              </a:lnSpc>
            </a:pPr>
            <a:r>
              <a:rPr lang="fa-IR" dirty="0" smtClean="0">
                <a:cs typeface="B Nazanin" panose="00000400000000000000" pitchFamily="2" charset="-78"/>
              </a:rPr>
              <a:t>دو یا چند فرد که به هم وابسته اند.</a:t>
            </a:r>
          </a:p>
          <a:p>
            <a:pPr algn="r" rtl="1">
              <a:lnSpc>
                <a:spcPct val="200000"/>
              </a:lnSpc>
            </a:pPr>
            <a:r>
              <a:rPr lang="fa-IR" dirty="0" smtClean="0">
                <a:cs typeface="B Nazanin" panose="00000400000000000000" pitchFamily="2" charset="-78"/>
              </a:rPr>
              <a:t>با هم تعامل دارند. </a:t>
            </a:r>
          </a:p>
          <a:p>
            <a:pPr algn="r" rtl="1">
              <a:lnSpc>
                <a:spcPct val="200000"/>
              </a:lnSpc>
            </a:pPr>
            <a:r>
              <a:rPr lang="fa-IR" dirty="0" smtClean="0">
                <a:cs typeface="B Nazanin" panose="00000400000000000000" pitchFamily="2" charset="-78"/>
              </a:rPr>
              <a:t>برای رسیدن به  هدف مشترک تعریف شده کنار هم هستند.</a:t>
            </a:r>
          </a:p>
          <a:p>
            <a:pPr algn="r" rtl="1">
              <a:lnSpc>
                <a:spcPct val="200000"/>
              </a:lnSpc>
            </a:pPr>
            <a:r>
              <a:rPr lang="fa-IR" dirty="0" smtClean="0">
                <a:cs typeface="B Nazanin" panose="00000400000000000000" pitchFamily="2" charset="-78"/>
              </a:rPr>
              <a:t>برای رفع یک نیاز مشترک کنار هم هستند.</a:t>
            </a:r>
          </a:p>
          <a:p>
            <a:pPr algn="r" rtl="1">
              <a:lnSpc>
                <a:spcPct val="200000"/>
              </a:lnSpc>
            </a:pPr>
            <a:r>
              <a:rPr lang="fa-IR" dirty="0" smtClean="0">
                <a:cs typeface="B Nazanin" panose="00000400000000000000" pitchFamily="2" charset="-78"/>
              </a:rPr>
              <a:t>در چارچوب قواعد خاصی  تلاش کنند.</a:t>
            </a:r>
            <a:endParaRPr lang="fa-IR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37768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cs typeface="B Titr" panose="00000700000000000000" pitchFamily="2" charset="-78"/>
              </a:rPr>
              <a:t>تسهیلگر کیست؟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 rtl="1">
              <a:buNone/>
            </a:pPr>
            <a:r>
              <a:rPr lang="fa-IR" b="1" dirty="0" smtClean="0">
                <a:cs typeface="B Nazanin" panose="00000400000000000000" pitchFamily="2" charset="-78"/>
              </a:rPr>
              <a:t>آسان کننده مسیر توانا شدن افراد در محیط زندگی خود </a:t>
            </a:r>
            <a:endParaRPr lang="fa-IR" b="1" dirty="0"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43187"/>
            <a:ext cx="12192000" cy="4214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282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cs typeface="B Titr" panose="00000700000000000000" pitchFamily="2" charset="-78"/>
              </a:rPr>
              <a:t>تسهیلگر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3510899"/>
          </a:xfrm>
        </p:spPr>
        <p:txBody>
          <a:bodyPr>
            <a:normAutofit/>
          </a:bodyPr>
          <a:lstStyle/>
          <a:p>
            <a:pPr marL="0" indent="0" algn="ctr" rtl="1">
              <a:buNone/>
            </a:pPr>
            <a:endParaRPr lang="fa-IR" sz="3200" b="1" dirty="0" smtClean="0">
              <a:cs typeface="B Nazanin" panose="00000400000000000000" pitchFamily="2" charset="-78"/>
            </a:endParaRPr>
          </a:p>
          <a:p>
            <a:pPr marL="0" indent="0" algn="ctr" rtl="1">
              <a:buNone/>
            </a:pPr>
            <a:endParaRPr lang="fa-IR" sz="3200" b="1" dirty="0">
              <a:cs typeface="B Nazanin" panose="00000400000000000000" pitchFamily="2" charset="-78"/>
            </a:endParaRPr>
          </a:p>
          <a:p>
            <a:pPr marL="0" indent="0" algn="ctr" rtl="1">
              <a:buNone/>
            </a:pPr>
            <a:endParaRPr lang="fa-IR" sz="3200" b="1" dirty="0" smtClean="0">
              <a:cs typeface="B Nazanin" panose="00000400000000000000" pitchFamily="2" charset="-78"/>
            </a:endParaRPr>
          </a:p>
          <a:p>
            <a:pPr marL="0" indent="0" algn="ctr" rtl="1">
              <a:buNone/>
            </a:pPr>
            <a:r>
              <a:rPr lang="fa-IR" sz="3200" b="1" dirty="0" smtClean="0">
                <a:cs typeface="B Nazanin" panose="00000400000000000000" pitchFamily="2" charset="-78"/>
              </a:rPr>
              <a:t>به گروه کمک می کند تا اهداف مشترکشان را درک کنند و بدون سوگیری خاص در رسیدن به اهداف به گروه کمک می کند.</a:t>
            </a:r>
            <a:endParaRPr lang="fa-IR" sz="32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66592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40272"/>
            <a:ext cx="10515600" cy="1028961"/>
          </a:xfrm>
        </p:spPr>
        <p:txBody>
          <a:bodyPr/>
          <a:lstStyle/>
          <a:p>
            <a:pPr algn="ctr"/>
            <a:r>
              <a:rPr lang="fa-IR" dirty="0" smtClean="0">
                <a:cs typeface="B Titr" panose="00000700000000000000" pitchFamily="2" charset="-78"/>
              </a:rPr>
              <a:t>تسهیلگر</a:t>
            </a: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69233"/>
            <a:ext cx="10515600" cy="5688767"/>
          </a:xfrm>
        </p:spPr>
        <p:txBody>
          <a:bodyPr>
            <a:normAutofit lnSpcReduction="10000"/>
          </a:bodyPr>
          <a:lstStyle/>
          <a:p>
            <a:pPr algn="r" rtl="1">
              <a:lnSpc>
                <a:spcPct val="170000"/>
              </a:lnSpc>
            </a:pPr>
            <a:r>
              <a:rPr lang="fa-IR" dirty="0">
                <a:cs typeface="B Nazanin" panose="00000400000000000000" pitchFamily="2" charset="-78"/>
              </a:rPr>
              <a:t>با گروه کار می کند و به موفقیت گروه کمک می </a:t>
            </a:r>
            <a:r>
              <a:rPr lang="fa-IR" dirty="0" smtClean="0">
                <a:cs typeface="B Nazanin" panose="00000400000000000000" pitchFamily="2" charset="-78"/>
              </a:rPr>
              <a:t>کند.</a:t>
            </a:r>
          </a:p>
          <a:p>
            <a:pPr algn="r" rtl="1">
              <a:lnSpc>
                <a:spcPct val="170000"/>
              </a:lnSpc>
            </a:pPr>
            <a:r>
              <a:rPr lang="fa-IR" dirty="0" smtClean="0">
                <a:cs typeface="B Nazanin" panose="00000400000000000000" pitchFamily="2" charset="-78"/>
              </a:rPr>
              <a:t>برای افزایش مشارکت اعضای گروه </a:t>
            </a:r>
            <a:r>
              <a:rPr lang="fa-IR" dirty="0">
                <a:cs typeface="B Nazanin" panose="00000400000000000000" pitchFamily="2" charset="-78"/>
              </a:rPr>
              <a:t>تلاش </a:t>
            </a:r>
            <a:r>
              <a:rPr lang="fa-IR" dirty="0" smtClean="0">
                <a:cs typeface="B Nazanin" panose="00000400000000000000" pitchFamily="2" charset="-78"/>
              </a:rPr>
              <a:t>می کند.</a:t>
            </a:r>
          </a:p>
          <a:p>
            <a:pPr algn="r" rtl="1">
              <a:lnSpc>
                <a:spcPct val="170000"/>
              </a:lnSpc>
            </a:pPr>
            <a:r>
              <a:rPr lang="fa-IR" dirty="0" smtClean="0">
                <a:cs typeface="B Nazanin" panose="00000400000000000000" pitchFamily="2" charset="-78"/>
              </a:rPr>
              <a:t>فرآیند مشارکت را مدیریت می کند.</a:t>
            </a:r>
          </a:p>
          <a:p>
            <a:pPr algn="r" rtl="1">
              <a:lnSpc>
                <a:spcPct val="170000"/>
              </a:lnSpc>
            </a:pPr>
            <a:r>
              <a:rPr lang="fa-IR" dirty="0" smtClean="0">
                <a:cs typeface="B Nazanin" panose="00000400000000000000" pitchFamily="2" charset="-78"/>
              </a:rPr>
              <a:t> مانند داور عمل می کند. </a:t>
            </a:r>
          </a:p>
          <a:p>
            <a:pPr algn="r" rtl="1">
              <a:lnSpc>
                <a:spcPct val="170000"/>
              </a:lnSpc>
            </a:pPr>
            <a:r>
              <a:rPr lang="fa-IR" dirty="0" smtClean="0">
                <a:cs typeface="B Nazanin" panose="00000400000000000000" pitchFamily="2" charset="-78"/>
              </a:rPr>
              <a:t>تعاملات را هدایت می کند.</a:t>
            </a:r>
          </a:p>
          <a:p>
            <a:pPr algn="r" rtl="1">
              <a:lnSpc>
                <a:spcPct val="170000"/>
              </a:lnSpc>
            </a:pPr>
            <a:r>
              <a:rPr lang="fa-IR" dirty="0" smtClean="0">
                <a:cs typeface="B Nazanin" panose="00000400000000000000" pitchFamily="2" charset="-78"/>
              </a:rPr>
              <a:t>برای رسیدن به نتیجه کمک می کند.</a:t>
            </a:r>
          </a:p>
          <a:p>
            <a:pPr algn="r" rtl="1">
              <a:lnSpc>
                <a:spcPct val="170000"/>
              </a:lnSpc>
            </a:pPr>
            <a:r>
              <a:rPr lang="fa-IR" dirty="0" smtClean="0">
                <a:cs typeface="B Nazanin" panose="00000400000000000000" pitchFamily="2" charset="-78"/>
              </a:rPr>
              <a:t>در باره موضوعات بی طرف می ماند.</a:t>
            </a:r>
          </a:p>
        </p:txBody>
      </p:sp>
    </p:spTree>
    <p:extLst>
      <p:ext uri="{BB962C8B-B14F-4D97-AF65-F5344CB8AC3E}">
        <p14:creationId xmlns:p14="http://schemas.microsoft.com/office/powerpoint/2010/main" val="242182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1043</TotalTime>
  <Words>1175</Words>
  <Application>Microsoft Office PowerPoint</Application>
  <PresentationFormat>Widescreen</PresentationFormat>
  <Paragraphs>215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3" baseType="lpstr">
      <vt:lpstr>Arial</vt:lpstr>
      <vt:lpstr>B Davat</vt:lpstr>
      <vt:lpstr>B Farnaz</vt:lpstr>
      <vt:lpstr>B Lotus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  <vt:lpstr>تسهیلگری facilitation   </vt:lpstr>
      <vt:lpstr>اهم مطالب </vt:lpstr>
      <vt:lpstr>PowerPoint Presentation</vt:lpstr>
      <vt:lpstr>تسهیلگری چیست؟</vt:lpstr>
      <vt:lpstr>گروه </vt:lpstr>
      <vt:lpstr>تسهیلگر کیست؟</vt:lpstr>
      <vt:lpstr>تسهیلگر</vt:lpstr>
      <vt:lpstr>تسهیلگر</vt:lpstr>
      <vt:lpstr>تسهیلگر</vt:lpstr>
      <vt:lpstr>PowerPoint Presentation</vt:lpstr>
      <vt:lpstr>ویژگیهای تسهیلگر </vt:lpstr>
      <vt:lpstr>ویژگیهای تسهیلگر اخلاقی</vt:lpstr>
      <vt:lpstr> ویژگیهای تسهیلگر   دانش </vt:lpstr>
      <vt:lpstr>ویژگیهای تسهیلگر   مهارت </vt:lpstr>
      <vt:lpstr>ویژگیهای تسهیلگر   نگرش  </vt:lpstr>
      <vt:lpstr>معنای بی طرفی </vt:lpstr>
      <vt:lpstr>نکاتی در خصوص بی طرف ماندن</vt:lpstr>
      <vt:lpstr>نکاتی در خصوص بی طرف ماندن</vt:lpstr>
      <vt:lpstr>بایدهای تسهیلگری </vt:lpstr>
      <vt:lpstr>نبایدهای تسهیلگری </vt:lpstr>
      <vt:lpstr>PowerPoint Presentation</vt:lpstr>
      <vt:lpstr>نکاتی در شروع کار تسهیلگری </vt:lpstr>
      <vt:lpstr>اعتماد سازی</vt:lpstr>
      <vt:lpstr>مؤلفه های ایجاد اعتماد </vt:lpstr>
      <vt:lpstr>اعتماد سازی </vt:lpstr>
      <vt:lpstr>برقراری ارتباط مؤثر </vt:lpstr>
      <vt:lpstr>اطلاع رسانی وجلب حمایت </vt:lpstr>
      <vt:lpstr>اطلاع رسانی وجلب حمایت </vt:lpstr>
      <vt:lpstr>جلب مشارکت </vt:lpstr>
      <vt:lpstr>استراتژیهای جلب مشارکت </vt:lpstr>
      <vt:lpstr>موانع مشارکت</vt:lpstr>
      <vt:lpstr>PowerPoint Presentation</vt:lpstr>
    </vt:vector>
  </TitlesOfParts>
  <Company>Moorche 30 DVDs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MRT www.Win2Farsi.com</dc:creator>
  <cp:lastModifiedBy>fana</cp:lastModifiedBy>
  <cp:revision>175</cp:revision>
  <dcterms:created xsi:type="dcterms:W3CDTF">2022-05-05T08:35:14Z</dcterms:created>
  <dcterms:modified xsi:type="dcterms:W3CDTF">2022-05-20T17:37:18Z</dcterms:modified>
</cp:coreProperties>
</file>