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77" r:id="rId5"/>
    <p:sldId id="290" r:id="rId6"/>
    <p:sldId id="291" r:id="rId7"/>
    <p:sldId id="292" r:id="rId8"/>
    <p:sldId id="293" r:id="rId9"/>
    <p:sldId id="294" r:id="rId10"/>
    <p:sldId id="295" r:id="rId11"/>
    <p:sldId id="289" r:id="rId12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2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5857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3212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1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116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89772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8018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4158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9031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4338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84568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436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091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94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تسهیلگری و مداخلات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03763"/>
          </a:xfrm>
        </p:spPr>
        <p:txBody>
          <a:bodyPr>
            <a:normAutofit fontScale="92500"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یکی از موضوعات </a:t>
            </a:r>
            <a:r>
              <a:rPr lang="fa-IR" smtClean="0">
                <a:cs typeface="B Nazanin" panose="00000400000000000000" pitchFamily="2" charset="-78"/>
              </a:rPr>
              <a:t>اولویت </a:t>
            </a:r>
            <a:r>
              <a:rPr lang="fa-IR" smtClean="0">
                <a:cs typeface="B Nazanin" panose="00000400000000000000" pitchFamily="2" charset="-78"/>
              </a:rPr>
              <a:t>دار به دست آمده در  </a:t>
            </a:r>
            <a:r>
              <a:rPr lang="fa-IR" dirty="0" smtClean="0">
                <a:cs typeface="B Nazanin" panose="00000400000000000000" pitchFamily="2" charset="-78"/>
              </a:rPr>
              <a:t>نیازسنجی را انتخاب کنید.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به عنوان یک تسهیلگر، دست اندرکاران را شناسایی کنید. پیامهای مرتبط برای ایشان را تدوین کنید.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برنامه اطلاع رسانی تدوین کنید:پیامهای مرتبط و کانالهای انتقال پیام  برای هر دسته از دست اندرکاران تدوین کنید.</a:t>
            </a:r>
          </a:p>
          <a:p>
            <a:pPr marL="0" indent="0" algn="r" rtl="1">
              <a:buNone/>
            </a:pPr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راهکارهای  جلب مشارکت اجتماعی بومی سازی شده برای منطقه مورد نظر را بیان کنید. 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یک جلسه با دست اندرکاران مرتبط تشکیل و گزارشی از جلسه تدوین کنید. 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26965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0101" y="757238"/>
            <a:ext cx="394335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cs typeface="B Farnaz" panose="00000400000000000000" pitchFamily="2" charset="-78"/>
              </a:rPr>
              <a:t>تشکر از توجه شما </a:t>
            </a:r>
            <a:endParaRPr lang="fa-IR" sz="4000" dirty="0"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218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2778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  <a:t/>
            </a:r>
            <a:b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</a:br>
            <a: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  <a:t/>
            </a:r>
            <a:b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</a:br>
            <a:r>
              <a:rPr lang="fa-IR" sz="6600" b="1" dirty="0">
                <a:cs typeface="B Davat" panose="00000400000000000000" pitchFamily="2" charset="-78"/>
              </a:rPr>
              <a:t>تسهیلگری و مداخلات ارتقاء سلامت </a:t>
            </a:r>
            <a:br>
              <a:rPr lang="fa-IR" sz="6600" b="1" dirty="0">
                <a:cs typeface="B Davat" panose="00000400000000000000" pitchFamily="2" charset="-78"/>
              </a:rPr>
            </a:br>
            <a: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  <a:t/>
            </a:r>
            <a:b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</a:br>
            <a: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  <a:t> </a:t>
            </a:r>
            <a:b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</a:br>
            <a:endParaRPr lang="fa-IR" sz="2700" dirty="0"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366" y="2953062"/>
            <a:ext cx="11153931" cy="3567660"/>
          </a:xfrm>
        </p:spPr>
        <p:txBody>
          <a:bodyPr>
            <a:normAutofit fontScale="62500" lnSpcReduction="20000"/>
          </a:bodyPr>
          <a:lstStyle/>
          <a:p>
            <a:pPr marL="0" indent="0" algn="r" rtl="1">
              <a:buNone/>
            </a:pPr>
            <a:endParaRPr lang="fa-IR" sz="4000" dirty="0" smtClean="0"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4600" dirty="0" smtClean="0">
                <a:cs typeface="B Titr" panose="00000700000000000000" pitchFamily="2" charset="-78"/>
              </a:rPr>
              <a:t>ویژه </a:t>
            </a:r>
            <a:r>
              <a:rPr lang="fa-IR" sz="4600" dirty="0">
                <a:cs typeface="B Titr" panose="00000700000000000000" pitchFamily="2" charset="-78"/>
              </a:rPr>
              <a:t>کارشناسان آموزش و ارتقاء سلامت استان </a:t>
            </a:r>
            <a:r>
              <a:rPr lang="fa-IR" sz="4600" dirty="0" smtClean="0">
                <a:cs typeface="B Titr" panose="00000700000000000000" pitchFamily="2" charset="-78"/>
              </a:rPr>
              <a:t>اصفهان</a:t>
            </a:r>
          </a:p>
          <a:p>
            <a:pPr marL="0" indent="0" algn="ctr" rtl="1">
              <a:buNone/>
            </a:pPr>
            <a:endParaRPr lang="fa-IR" sz="4600" dirty="0" smtClean="0"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4600" dirty="0">
                <a:cs typeface="B Titr" panose="00000700000000000000" pitchFamily="2" charset="-78"/>
              </a:rPr>
              <a:t>اردیبهشت 1401</a:t>
            </a:r>
          </a:p>
          <a:p>
            <a:pPr marL="0" indent="0" algn="ctr" rtl="1">
              <a:buNone/>
            </a:pPr>
            <a:endParaRPr lang="fa-IR" sz="2600" dirty="0"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sz="2600" dirty="0" smtClean="0"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4000" b="1" dirty="0" smtClean="0">
                <a:cs typeface="B Davat" panose="00000400000000000000" pitchFamily="2" charset="-78"/>
              </a:rPr>
              <a:t>ارائه</a:t>
            </a:r>
            <a:r>
              <a:rPr lang="fa-IR" sz="4000" dirty="0" smtClean="0">
                <a:cs typeface="B Davat" panose="00000400000000000000" pitchFamily="2" charset="-78"/>
              </a:rPr>
              <a:t> :مریم </a:t>
            </a:r>
            <a:r>
              <a:rPr lang="fa-IR" sz="4000" dirty="0">
                <a:cs typeface="B Davat" panose="00000400000000000000" pitchFamily="2" charset="-78"/>
              </a:rPr>
              <a:t>رحمت</a:t>
            </a:r>
            <a:r>
              <a:rPr lang="fa-IR" sz="4000" dirty="0" smtClean="0">
                <a:cs typeface="B Davat" panose="00000400000000000000" pitchFamily="2" charset="-78"/>
              </a:rPr>
              <a:t>ی </a:t>
            </a:r>
          </a:p>
          <a:p>
            <a:pPr marL="0" indent="0" algn="r" rtl="1">
              <a:buNone/>
            </a:pPr>
            <a:r>
              <a:rPr lang="fa-IR" sz="4000" dirty="0" smtClean="0">
                <a:cs typeface="B Davat" panose="00000400000000000000" pitchFamily="2" charset="-78"/>
              </a:rPr>
              <a:t>کارشناس مسئول آموزش سلامت</a:t>
            </a:r>
          </a:p>
          <a:p>
            <a:pPr marL="0" indent="0" algn="r" rtl="1">
              <a:buNone/>
            </a:pPr>
            <a:r>
              <a:rPr lang="fa-IR" sz="4000" dirty="0" smtClean="0">
                <a:cs typeface="B Davat" panose="00000400000000000000" pitchFamily="2" charset="-78"/>
              </a:rPr>
              <a:t>شهرستان خمینی شهر  </a:t>
            </a:r>
          </a:p>
          <a:p>
            <a:pPr marL="0" indent="0" algn="r" rtl="1">
              <a:buNone/>
            </a:pPr>
            <a:endParaRPr lang="fa-IR" sz="4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090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تسهیلگر کیست؟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آسان کننده مسیر توانا شدن افراد در محیط زندگی خود 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3187"/>
            <a:ext cx="12192000" cy="421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28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نکاتی در شروع کار تسهیلگری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شناخت محیط ، گروه ، محله ،منطقه تحت پوشش بدون پیشداوری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شناخت گروه ها و افراد صاحب نفوذ منطقه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شناخت افراد صاحب نفوذ بیرون منطقه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تشکیل یک جلسه عمومی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اعتماد سازی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692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رویکردها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ارتباط موثر 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اطلاع رسانی 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جلب حمایت 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جلب مشارکت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671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مداخلات ارتقاء سلامت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18050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نیازسنجی  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تعیین وضعیت موجود 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تعیین گروه های هدف 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برنامه ریزی (تحلیل مشکل،تعیین عوامل مداخله پذیر، عوامل رفتاری و غیر رفتاری، تعیین اهداف ، تعیین فعالیتها)</a:t>
            </a: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اجرا 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ارزشیابی 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0683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تسهیلگری و مداخلات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در تمامی مراحل نیاز به تسهیلگری در گروه ذی نفعان و دست اندرکاران هست 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ارائه دهندگان خدمت می بایست با ارتقاء مهارتها، تسهیلگران اجرای مداخلات باشند.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گام اول آموزش نیروهای ارائه دهنده خدمت جهت ارتقاء مهارتهای مورد نیاز 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گام دوم تحلیل دقیق وضعیت موجود منطقه و تحلیل و شناسایی </a:t>
            </a:r>
          </a:p>
        </p:txBody>
      </p:sp>
    </p:spTree>
    <p:extLst>
      <p:ext uri="{BB962C8B-B14F-4D97-AF65-F5344CB8AC3E}">
        <p14:creationId xmlns:p14="http://schemas.microsoft.com/office/powerpoint/2010/main" val="2988908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تسهیلگری و مداخلات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1353800" cy="5286375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در تمامی مراحل از تدوین برنامه تا اجرا و ارزشیابی ، ارائه دهندگان خدمت به عنوان تسهیل گران ازظرفیت دست اندرکاران استفاده کنند.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استفاده از رویکردهای اعتمادسازی، ارتباط مؤثر، اطلاع رسانی و استفاده از تکنیکهای رسانه ای ، جلب حمایت و مشارکت اجتماعی برای اجرای برنامه 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ایجاد مالکلیت معنوی در برنامه برای دست اندرکاران 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هر چند رعایت اصل بی طرفی به طور صد در صد امکان پذیر نیست ولی باید تلاش شود اکثرتصمیم گیریها و فعالیتها توسط گروه تنظیم و اجرایی شود. 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endParaRPr lang="fa-IR" dirty="0"/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91268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تسهیلگری و مداخلات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32338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اهداف واقع بینانه و قابل دستیابی تنظیم شوند.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جلسات مستمر و مداوم برگزار شود.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مصوبات جلسات پیگیری و اجرایی شود.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برنامه تداوم داشته باشد.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گزارشگیری و گزارش دهی صحیح و مستمر انجام شود.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فعالیتها پایش و ارزشیابی شود و شاخص ها و نتایج به اطلاع دست اندرکاران رسانده شود.</a:t>
            </a:r>
          </a:p>
          <a:p>
            <a:pPr algn="r" rtl="1"/>
            <a:endParaRPr lang="fa-IR" dirty="0" smtClean="0"/>
          </a:p>
          <a:p>
            <a:pPr marL="0" indent="0" algn="r" rtl="1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835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1086</TotalTime>
  <Words>404</Words>
  <Application>Microsoft Office PowerPoint</Application>
  <PresentationFormat>Widescreen</PresentationFormat>
  <Paragraphs>70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B Davat</vt:lpstr>
      <vt:lpstr>B Farnaz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  تسهیلگری و مداخلات ارتقاء سلامت     </vt:lpstr>
      <vt:lpstr>تسهیلگر کیست؟</vt:lpstr>
      <vt:lpstr>نکاتی در شروع کار تسهیلگری </vt:lpstr>
      <vt:lpstr>رویکردها </vt:lpstr>
      <vt:lpstr>مداخلات ارتقاء سلامت </vt:lpstr>
      <vt:lpstr>تسهیلگری و مداخلات </vt:lpstr>
      <vt:lpstr>تسهیلگری و مداخلات </vt:lpstr>
      <vt:lpstr>تسهیلگری و مداخلات </vt:lpstr>
      <vt:lpstr>تسهیلگری و مداخلات </vt:lpstr>
      <vt:lpstr>PowerPoint Presentation</vt:lpstr>
    </vt:vector>
  </TitlesOfParts>
  <Company>Moorche 30 DVDs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MRT www.Win2Farsi.com</dc:creator>
  <cp:lastModifiedBy>fana</cp:lastModifiedBy>
  <cp:revision>217</cp:revision>
  <dcterms:created xsi:type="dcterms:W3CDTF">2022-05-05T08:35:14Z</dcterms:created>
  <dcterms:modified xsi:type="dcterms:W3CDTF">2022-05-20T18:32:03Z</dcterms:modified>
</cp:coreProperties>
</file>