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5" r:id="rId2"/>
    <p:sldId id="323" r:id="rId3"/>
    <p:sldId id="456" r:id="rId4"/>
    <p:sldId id="427" r:id="rId5"/>
    <p:sldId id="428" r:id="rId6"/>
    <p:sldId id="454" r:id="rId7"/>
    <p:sldId id="429" r:id="rId8"/>
    <p:sldId id="430" r:id="rId9"/>
    <p:sldId id="455" r:id="rId10"/>
    <p:sldId id="432" r:id="rId11"/>
    <p:sldId id="447" r:id="rId12"/>
    <p:sldId id="433" r:id="rId13"/>
    <p:sldId id="448" r:id="rId14"/>
    <p:sldId id="450" r:id="rId15"/>
    <p:sldId id="437" r:id="rId16"/>
    <p:sldId id="44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364" autoAdjust="0"/>
  </p:normalViewPr>
  <p:slideViewPr>
    <p:cSldViewPr snapToGrid="0">
      <p:cViewPr varScale="1">
        <p:scale>
          <a:sx n="69" d="100"/>
          <a:sy n="69" d="100"/>
        </p:scale>
        <p:origin x="77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02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16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30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20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066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16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64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455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57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955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619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BD8A4-F63A-431D-B823-4BFB4E5CEE0E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C4CB5-0DBF-4937-A1D6-68A24F406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77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255598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768436" y="0"/>
            <a:ext cx="3449782" cy="969819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fa-IR" sz="4800" dirty="0" smtClean="0">
                <a:solidFill>
                  <a:srgbClr val="7030A0"/>
                </a:solidFill>
              </a:rPr>
              <a:t>به نام خدا</a:t>
            </a:r>
            <a:endParaRPr lang="en-US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26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8175" y="470788"/>
            <a:ext cx="8768220" cy="1325563"/>
          </a:xfrm>
        </p:spPr>
        <p:txBody>
          <a:bodyPr/>
          <a:lstStyle/>
          <a:p>
            <a:pPr algn="ctr"/>
            <a:r>
              <a:rPr lang="fa-IR" dirty="0"/>
              <a:t>مهارت تسهیلگری برای آموزش فردی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236" y="1676400"/>
            <a:ext cx="11090564" cy="5134071"/>
          </a:xfrm>
        </p:spPr>
        <p:txBody>
          <a:bodyPr>
            <a:noAutofit/>
          </a:bodyPr>
          <a:lstStyle/>
          <a:p>
            <a:pPr marL="457200" lvl="1" indent="0" algn="r">
              <a:buNone/>
            </a:pPr>
            <a:r>
              <a:rPr lang="fa-IR" sz="4000" dirty="0">
                <a:cs typeface="B Nazanin" panose="00000400000000000000" pitchFamily="2" charset="-78"/>
              </a:rPr>
              <a:t>ابتدا مهمترین اطلاعات را ارائه شود در پایان </a:t>
            </a:r>
            <a:r>
              <a:rPr lang="fa-IR" sz="4000" dirty="0" smtClean="0">
                <a:cs typeface="B Nazanin" panose="00000400000000000000" pitchFamily="2" charset="-78"/>
              </a:rPr>
              <a:t>تکرار آن </a:t>
            </a:r>
            <a:r>
              <a:rPr lang="fa-IR" sz="4000" dirty="0">
                <a:cs typeface="B Nazanin" panose="00000400000000000000" pitchFamily="2" charset="-78"/>
              </a:rPr>
              <a:t>( سبک هرم وارونه </a:t>
            </a:r>
            <a:r>
              <a:rPr lang="fa-IR" sz="4000" dirty="0" smtClean="0">
                <a:cs typeface="B Nazanin" panose="00000400000000000000" pitchFamily="2" charset="-78"/>
              </a:rPr>
              <a:t>)</a:t>
            </a:r>
          </a:p>
          <a:p>
            <a:pPr marL="457200" lvl="1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( پیشگیری از پای دیابتی = خیلی مراقب پای خود باشید)</a:t>
            </a:r>
          </a:p>
          <a:p>
            <a:pPr marL="457200" lvl="1" indent="0" algn="r">
              <a:buNone/>
            </a:pPr>
            <a:endParaRPr lang="fa-IR" sz="4000" dirty="0">
              <a:cs typeface="B Nazanin" panose="00000400000000000000" pitchFamily="2" charset="-78"/>
            </a:endParaRPr>
          </a:p>
          <a:p>
            <a:pPr marL="457200" lvl="1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استفاده از </a:t>
            </a:r>
            <a:r>
              <a:rPr lang="fa-IR" sz="4000" dirty="0">
                <a:cs typeface="B Nazanin" panose="00000400000000000000" pitchFamily="2" charset="-78"/>
              </a:rPr>
              <a:t>زبان ساده (دیابت </a:t>
            </a:r>
            <a:r>
              <a:rPr lang="fa-IR" sz="4000" dirty="0" smtClean="0">
                <a:cs typeface="B Nazanin" panose="00000400000000000000" pitchFamily="2" charset="-78"/>
              </a:rPr>
              <a:t>ملیتوس ، دیابت شیرین ، بیماری دیابت) </a:t>
            </a:r>
          </a:p>
          <a:p>
            <a:pPr marL="457200" lvl="1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سازماندهی آموزش  (من </a:t>
            </a:r>
            <a:r>
              <a:rPr lang="fa-IR" sz="4000" dirty="0">
                <a:cs typeface="B Nazanin" panose="00000400000000000000" pitchFamily="2" charset="-78"/>
              </a:rPr>
              <a:t>سه چیز را به شما می </a:t>
            </a:r>
            <a:r>
              <a:rPr lang="fa-IR" sz="4000" dirty="0" smtClean="0">
                <a:cs typeface="B Nazanin" panose="00000400000000000000" pitchFamily="2" charset="-78"/>
              </a:rPr>
              <a:t>گویم:اول انسولین دوم سبک زندگی و سوم سلامت روان)</a:t>
            </a:r>
          </a:p>
          <a:p>
            <a:pPr marL="457200" lvl="1" indent="0" algn="r">
              <a:buNone/>
            </a:pPr>
            <a:endParaRPr lang="fa-IR" sz="4000" dirty="0" smtClean="0">
              <a:cs typeface="B Nazanin" panose="00000400000000000000" pitchFamily="2" charset="-78"/>
            </a:endParaRPr>
          </a:p>
          <a:p>
            <a:pPr marL="457200" lvl="1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 </a:t>
            </a: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 </a:t>
            </a:r>
            <a:endParaRPr lang="en-US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226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مهارت تسهیلگری </a:t>
            </a:r>
            <a:r>
              <a:rPr lang="fa-IR" dirty="0" smtClean="0"/>
              <a:t>برای آموزش گروهی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fa-IR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57" y="1482436"/>
            <a:ext cx="10004498" cy="511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17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540" y="365125"/>
            <a:ext cx="8179496" cy="1325563"/>
          </a:xfrm>
        </p:spPr>
        <p:txBody>
          <a:bodyPr/>
          <a:lstStyle/>
          <a:p>
            <a:pPr algn="ctr"/>
            <a:r>
              <a:rPr lang="fa-IR" dirty="0"/>
              <a:t>مهارت تسهیلگری برای آموزش گروهی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545" y="1825624"/>
            <a:ext cx="11928764" cy="4921540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قبل </a:t>
            </a:r>
            <a:r>
              <a:rPr lang="fa-IR" sz="4000" dirty="0">
                <a:cs typeface="B Nazanin" panose="00000400000000000000" pitchFamily="2" charset="-78"/>
              </a:rPr>
              <a:t>از شروع گروه باید محیط فیزیکی </a:t>
            </a:r>
            <a:r>
              <a:rPr lang="fa-IR" sz="4000" dirty="0" smtClean="0">
                <a:cs typeface="B Nazanin" panose="00000400000000000000" pitchFamily="2" charset="-78"/>
              </a:rPr>
              <a:t>و </a:t>
            </a:r>
            <a:r>
              <a:rPr lang="fa-IR" sz="4000" dirty="0">
                <a:cs typeface="B Nazanin" panose="00000400000000000000" pitchFamily="2" charset="-78"/>
              </a:rPr>
              <a:t>تجهیزات </a:t>
            </a:r>
            <a:r>
              <a:rPr lang="fa-IR" sz="4000" dirty="0" smtClean="0">
                <a:cs typeface="B Nazanin" panose="00000400000000000000" pitchFamily="2" charset="-78"/>
              </a:rPr>
              <a:t>لازم </a:t>
            </a:r>
            <a:r>
              <a:rPr lang="fa-IR" sz="4000" dirty="0">
                <a:cs typeface="B Nazanin" panose="00000400000000000000" pitchFamily="2" charset="-78"/>
              </a:rPr>
              <a:t>تهیه </a:t>
            </a:r>
            <a:r>
              <a:rPr lang="fa-IR" sz="4000" dirty="0" smtClean="0">
                <a:cs typeface="B Nazanin" panose="00000400000000000000" pitchFamily="2" charset="-78"/>
              </a:rPr>
              <a:t>شود( خانه بهداشت ، پایگاه بهداشت ، مرکز –  سالن بین بخشی) </a:t>
            </a: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 </a:t>
            </a: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8 </a:t>
            </a:r>
            <a:r>
              <a:rPr lang="fa-IR" sz="4000" dirty="0">
                <a:cs typeface="B Nazanin" panose="00000400000000000000" pitchFamily="2" charset="-78"/>
              </a:rPr>
              <a:t>تا </a:t>
            </a:r>
            <a:r>
              <a:rPr lang="fa-IR" sz="4000" dirty="0" smtClean="0">
                <a:cs typeface="B Nazanin" panose="00000400000000000000" pitchFamily="2" charset="-78"/>
              </a:rPr>
              <a:t>12 نفر </a:t>
            </a:r>
            <a:r>
              <a:rPr lang="fa-IR" sz="4000" dirty="0">
                <a:cs typeface="B Nazanin" panose="00000400000000000000" pitchFamily="2" charset="-78"/>
              </a:rPr>
              <a:t>اندازه ایده آل برای یک گروه </a:t>
            </a:r>
            <a:r>
              <a:rPr lang="fa-IR" sz="4000" dirty="0" smtClean="0">
                <a:cs typeface="B Nazanin" panose="00000400000000000000" pitchFamily="2" charset="-78"/>
              </a:rPr>
              <a:t>است ( تعریف گروه دو تا چندین نفر) </a:t>
            </a:r>
          </a:p>
          <a:p>
            <a:pPr marL="0" indent="0" algn="r">
              <a:buNone/>
            </a:pPr>
            <a:endParaRPr lang="fa-IR" sz="4000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(دموکراتیک) بهترین رویکرد تسهیلگر برای تصمیم‌گیری</a:t>
            </a:r>
          </a:p>
          <a:p>
            <a:pPr marL="0" indent="0" algn="r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2410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489" y="365125"/>
            <a:ext cx="8642958" cy="1460500"/>
          </a:xfrm>
        </p:spPr>
        <p:txBody>
          <a:bodyPr/>
          <a:lstStyle/>
          <a:p>
            <a:pPr algn="ctr"/>
            <a:r>
              <a:rPr lang="fa-IR" dirty="0"/>
              <a:t>مهارت تسهیلگری برای آموزش گروهی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endParaRPr lang="fa-IR" sz="4000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( مصرف هویج پخته یا خام یا آب هویج در بیماران دیابتی)</a:t>
            </a: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گروه در مسیر مناسب</a:t>
            </a:r>
            <a:endParaRPr lang="fa-IR" sz="4000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4000" dirty="0">
                <a:cs typeface="B Nazanin" panose="00000400000000000000" pitchFamily="2" charset="-78"/>
              </a:rPr>
              <a:t>پیشنهاد </a:t>
            </a:r>
            <a:r>
              <a:rPr lang="fa-IR" sz="4000" dirty="0" smtClean="0">
                <a:cs typeface="B Nazanin" panose="00000400000000000000" pitchFamily="2" charset="-78"/>
              </a:rPr>
              <a:t>، تشویق  ، پاسخ </a:t>
            </a:r>
            <a:r>
              <a:rPr lang="fa-IR" sz="4000" dirty="0">
                <a:cs typeface="B Nazanin" panose="00000400000000000000" pitchFamily="2" charset="-78"/>
              </a:rPr>
              <a:t>مودبانه </a:t>
            </a:r>
            <a:r>
              <a:rPr lang="fa-IR" sz="4000" dirty="0" smtClean="0">
                <a:cs typeface="B Nazanin" panose="00000400000000000000" pitchFamily="2" charset="-78"/>
              </a:rPr>
              <a:t>، دادن اطلاعات ، ابراز </a:t>
            </a:r>
            <a:r>
              <a:rPr lang="fa-IR" sz="4000" dirty="0">
                <a:cs typeface="B Nazanin" panose="00000400000000000000" pitchFamily="2" charset="-78"/>
              </a:rPr>
              <a:t>نگرانی نسبت به </a:t>
            </a:r>
            <a:r>
              <a:rPr lang="fa-IR" sz="4000" dirty="0" smtClean="0">
                <a:cs typeface="B Nazanin" panose="00000400000000000000" pitchFamily="2" charset="-78"/>
              </a:rPr>
              <a:t>یکدیگر ، داوطلب </a:t>
            </a:r>
            <a:r>
              <a:rPr lang="fa-IR" sz="4000" dirty="0">
                <a:cs typeface="B Nazanin" panose="00000400000000000000" pitchFamily="2" charset="-78"/>
              </a:rPr>
              <a:t>شدن </a:t>
            </a:r>
            <a:r>
              <a:rPr lang="fa-IR" sz="4000" dirty="0" smtClean="0">
                <a:cs typeface="B Nazanin" panose="00000400000000000000" pitchFamily="2" charset="-78"/>
              </a:rPr>
              <a:t>، حضور منظم ،</a:t>
            </a:r>
            <a:r>
              <a:rPr lang="fa-IR" sz="4000" dirty="0">
                <a:cs typeface="B Nazanin" panose="00000400000000000000" pitchFamily="2" charset="-78"/>
              </a:rPr>
              <a:t> </a:t>
            </a:r>
            <a:r>
              <a:rPr lang="fa-IR" sz="4000" dirty="0" smtClean="0">
                <a:cs typeface="B Nazanin" panose="00000400000000000000" pitchFamily="2" charset="-78"/>
              </a:rPr>
              <a:t>تشکر برای پیشنهادات</a:t>
            </a: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گروه در مسیر نامناسب: </a:t>
            </a:r>
            <a:endParaRPr lang="fa-IR" sz="4000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4000" dirty="0">
                <a:cs typeface="B Nazanin" panose="00000400000000000000" pitchFamily="2" charset="-78"/>
              </a:rPr>
              <a:t>منحرف کردن </a:t>
            </a:r>
            <a:r>
              <a:rPr lang="fa-IR" sz="4000" dirty="0" smtClean="0">
                <a:cs typeface="B Nazanin" panose="00000400000000000000" pitchFamily="2" charset="-78"/>
              </a:rPr>
              <a:t>، مخالفت بدون دلیل ،  رد </a:t>
            </a:r>
            <a:r>
              <a:rPr lang="fa-IR" sz="4000" dirty="0">
                <a:cs typeface="B Nazanin" panose="00000400000000000000" pitchFamily="2" charset="-78"/>
              </a:rPr>
              <a:t>عقاید </a:t>
            </a:r>
            <a:r>
              <a:rPr lang="fa-IR" sz="4000" dirty="0" smtClean="0">
                <a:cs typeface="B Nazanin" panose="00000400000000000000" pitchFamily="2" charset="-78"/>
              </a:rPr>
              <a:t>، سرزنش  ، صحبت </a:t>
            </a:r>
            <a:r>
              <a:rPr lang="fa-IR" sz="4000" dirty="0">
                <a:cs typeface="B Nazanin" panose="00000400000000000000" pitchFamily="2" charset="-78"/>
              </a:rPr>
              <a:t>های زیاد </a:t>
            </a:r>
            <a:r>
              <a:rPr lang="fa-IR" sz="4000" dirty="0" smtClean="0">
                <a:cs typeface="B Nazanin" panose="00000400000000000000" pitchFamily="2" charset="-78"/>
              </a:rPr>
              <a:t> ، تضعیف مشارکت</a:t>
            </a:r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38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مهارت های تسهیلگری برای  آموزش جامعه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fa-IR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508" y="1496198"/>
            <a:ext cx="9654094" cy="536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5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463" y="365125"/>
            <a:ext cx="10321447" cy="1325563"/>
          </a:xfrm>
        </p:spPr>
        <p:txBody>
          <a:bodyPr/>
          <a:lstStyle/>
          <a:p>
            <a:pPr algn="ctr"/>
            <a:r>
              <a:rPr lang="fa-IR" dirty="0"/>
              <a:t>مهارت های تسهیلگری برای  آموزش جامعه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673" y="1825624"/>
            <a:ext cx="11132127" cy="4879975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جامعه برای مثال  = بیماران و خانواده بیماران دیابتی – افراد کلیدی برای بیمار</a:t>
            </a: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اولین گام درک </a:t>
            </a:r>
            <a:r>
              <a:rPr lang="fa-IR" sz="4000" dirty="0">
                <a:cs typeface="B Nazanin" panose="00000400000000000000" pitchFamily="2" charset="-78"/>
              </a:rPr>
              <a:t>مشکلات </a:t>
            </a:r>
            <a:r>
              <a:rPr lang="fa-IR" sz="4000" dirty="0" smtClean="0">
                <a:cs typeface="B Nazanin" panose="00000400000000000000" pitchFamily="2" charset="-78"/>
              </a:rPr>
              <a:t>جامعه  </a:t>
            </a: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دومین گام سازماندهی (گرد </a:t>
            </a:r>
            <a:r>
              <a:rPr lang="fa-IR" sz="4000" dirty="0">
                <a:cs typeface="B Nazanin" panose="00000400000000000000" pitchFamily="2" charset="-78"/>
              </a:rPr>
              <a:t>هم آوردن جامعه برای اقدام جمعی </a:t>
            </a:r>
            <a:r>
              <a:rPr lang="fa-IR" sz="4000" dirty="0" smtClean="0">
                <a:cs typeface="B Nazanin" panose="00000400000000000000" pitchFamily="2" charset="-78"/>
              </a:rPr>
              <a:t>است).</a:t>
            </a:r>
            <a:endParaRPr lang="fa-IR" sz="4000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انجمن </a:t>
            </a:r>
            <a:r>
              <a:rPr lang="fa-IR" sz="4000" dirty="0">
                <a:cs typeface="B Nazanin" panose="00000400000000000000" pitchFamily="2" charset="-78"/>
              </a:rPr>
              <a:t>دیابت -  محل </a:t>
            </a:r>
            <a:r>
              <a:rPr lang="fa-IR" sz="4000" dirty="0" smtClean="0">
                <a:cs typeface="B Nazanin" panose="00000400000000000000" pitchFamily="2" charset="-78"/>
              </a:rPr>
              <a:t>کار</a:t>
            </a:r>
            <a:r>
              <a:rPr lang="fa-IR" sz="4000" dirty="0">
                <a:cs typeface="B Nazanin" panose="00000400000000000000" pitchFamily="2" charset="-78"/>
              </a:rPr>
              <a:t> </a:t>
            </a:r>
            <a:r>
              <a:rPr lang="fa-IR" sz="4000" dirty="0" smtClean="0">
                <a:cs typeface="B Nazanin" panose="00000400000000000000" pitchFamily="2" charset="-78"/>
              </a:rPr>
              <a:t>– جنسیت – مکان زندگی </a:t>
            </a:r>
          </a:p>
          <a:p>
            <a:pPr marL="0" indent="0" algn="r">
              <a:buNone/>
            </a:pPr>
            <a:r>
              <a:rPr lang="fa-IR" sz="4000" dirty="0">
                <a:cs typeface="B Nazanin" panose="00000400000000000000" pitchFamily="2" charset="-78"/>
              </a:rPr>
              <a:t>اجرای مداخلات(  برنامه ریزی – استراتژی – </a:t>
            </a:r>
            <a:r>
              <a:rPr lang="fa-IR" sz="4000">
                <a:cs typeface="B Nazanin" panose="00000400000000000000" pitchFamily="2" charset="-78"/>
              </a:rPr>
              <a:t>فعالیت </a:t>
            </a:r>
            <a:r>
              <a:rPr lang="fa-IR" sz="4000" smtClean="0">
                <a:cs typeface="B Nazanin" panose="00000400000000000000" pitchFamily="2" charset="-78"/>
              </a:rPr>
              <a:t>– نظارت و </a:t>
            </a:r>
            <a:r>
              <a:rPr lang="fa-IR" sz="4000" dirty="0">
                <a:cs typeface="B Nazanin" panose="00000400000000000000" pitchFamily="2" charset="-78"/>
              </a:rPr>
              <a:t>ارزشیابی .....)</a:t>
            </a: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 </a:t>
            </a:r>
          </a:p>
          <a:p>
            <a:pPr marL="0" indent="0" algn="r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0516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461288" y="5346914"/>
            <a:ext cx="5269423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a-IR" sz="4000" dirty="0" smtClean="0">
                <a:solidFill>
                  <a:srgbClr val="00B0F0"/>
                </a:solidFill>
                <a:cs typeface="+mj-cs"/>
              </a:rPr>
              <a:t>با سپاس از حسن توجه شما </a:t>
            </a:r>
            <a:endParaRPr lang="en-US" sz="4000" dirty="0">
              <a:solidFill>
                <a:srgbClr val="00B0F0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5377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817"/>
            <a:ext cx="10515600" cy="600714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fa-IR" dirty="0" smtClean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endParaRPr lang="fa-IR" dirty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endParaRPr lang="fa-IR" dirty="0" smtClean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4000" dirty="0" smtClean="0">
                <a:cs typeface="B Titr" panose="00000700000000000000" pitchFamily="2" charset="-78"/>
              </a:rPr>
              <a:t>وبینار تسهیلگری </a:t>
            </a:r>
          </a:p>
          <a:p>
            <a:pPr marL="0" indent="0" algn="ctr">
              <a:buNone/>
            </a:pPr>
            <a:endParaRPr lang="fa-IR" sz="4000" dirty="0" smtClean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dirty="0" smtClean="0">
                <a:cs typeface="B Titr" panose="00000700000000000000" pitchFamily="2" charset="-78"/>
              </a:rPr>
              <a:t>ویژه کارشناسان آموزش سلامت </a:t>
            </a:r>
          </a:p>
          <a:p>
            <a:pPr marL="0" indent="0" algn="ctr">
              <a:buNone/>
            </a:pPr>
            <a:endParaRPr lang="fa-IR" dirty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1600" dirty="0" smtClean="0">
                <a:cs typeface="B Titr" panose="00000700000000000000" pitchFamily="2" charset="-78"/>
              </a:rPr>
              <a:t>امیرعلی حیدری  کارشناس آموزش سلامت مرکز بهداشت استان اصفهان</a:t>
            </a:r>
            <a:endParaRPr lang="en-US" sz="1600" dirty="0" smtClean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1200" dirty="0" smtClean="0">
                <a:cs typeface="B Titr" panose="00000700000000000000" pitchFamily="2" charset="-78"/>
              </a:rPr>
              <a:t>دکتری آموزش و ارتقای سلامت </a:t>
            </a:r>
          </a:p>
          <a:p>
            <a:pPr marL="0" indent="0" algn="ctr">
              <a:buNone/>
            </a:pPr>
            <a:endParaRPr lang="fa-IR" sz="1200" dirty="0" smtClean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r>
              <a:rPr lang="fa-IR" sz="1200" dirty="0" smtClean="0">
                <a:cs typeface="B Titr" panose="00000700000000000000" pitchFamily="2" charset="-78"/>
              </a:rPr>
              <a:t>31 اردیبهشت 1401</a:t>
            </a:r>
            <a:endParaRPr lang="fa-IR" sz="1200" dirty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endParaRPr lang="fa-IR" sz="1200" dirty="0" smtClean="0">
              <a:cs typeface="B Titr" panose="00000700000000000000" pitchFamily="2" charset="-78"/>
            </a:endParaRPr>
          </a:p>
          <a:p>
            <a:pPr marL="0" indent="0" algn="ctr">
              <a:buNone/>
            </a:pPr>
            <a:endParaRPr lang="en-US" sz="1200" dirty="0"/>
          </a:p>
          <a:p>
            <a:pPr marL="0" indent="0" algn="ctr">
              <a:buNone/>
            </a:pPr>
            <a:r>
              <a:rPr lang="en-US" sz="2000" dirty="0" smtClean="0">
                <a:cs typeface="B Titr" panose="00000700000000000000" pitchFamily="2" charset="-78"/>
              </a:rPr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7991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2548" y="0"/>
            <a:ext cx="4947780" cy="1352811"/>
          </a:xfrm>
        </p:spPr>
        <p:txBody>
          <a:bodyPr>
            <a:normAutofit/>
          </a:bodyPr>
          <a:lstStyle/>
          <a:p>
            <a:pPr algn="ctr"/>
            <a:r>
              <a:rPr lang="fa-IR" dirty="0" smtClean="0"/>
              <a:t>آموزش و ارتقای سلامت 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738" y="1182237"/>
            <a:ext cx="7177414" cy="5544897"/>
          </a:xfrm>
        </p:spPr>
      </p:pic>
    </p:spTree>
    <p:extLst>
      <p:ext uri="{BB962C8B-B14F-4D97-AF65-F5344CB8AC3E}">
        <p14:creationId xmlns:p14="http://schemas.microsoft.com/office/powerpoint/2010/main" val="396170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182" y="2152361"/>
            <a:ext cx="11242963" cy="3389457"/>
          </a:xfrm>
        </p:spPr>
        <p:txBody>
          <a:bodyPr>
            <a:normAutofit/>
          </a:bodyPr>
          <a:lstStyle/>
          <a:p>
            <a:pPr algn="ctr"/>
            <a:r>
              <a:rPr lang="fa-IR" dirty="0" smtClean="0"/>
              <a:t>شباهت ها و تفاوت های کار تسهیلگر با حرفه های مشابه </a:t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/>
              <a:t>مهارت های لازم برای تسهیلگری </a:t>
            </a:r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76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مشاوره مشابه </a:t>
            </a:r>
            <a:r>
              <a:rPr lang="fa-IR" dirty="0" smtClean="0">
                <a:cs typeface="B Titr" panose="00000700000000000000" pitchFamily="2" charset="-78"/>
              </a:rPr>
              <a:t>تسهیلگری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8582"/>
            <a:ext cx="10515600" cy="4708381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fa-IR" sz="4400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4300" dirty="0" smtClean="0">
                <a:cs typeface="B Nazanin" panose="00000400000000000000" pitchFamily="2" charset="-78"/>
              </a:rPr>
              <a:t>تصمیم در روز دو تا ده هزار</a:t>
            </a:r>
          </a:p>
          <a:p>
            <a:pPr marL="0" indent="0" algn="r">
              <a:buNone/>
            </a:pPr>
            <a:r>
              <a:rPr lang="fa-IR" sz="4300" dirty="0" smtClean="0">
                <a:cs typeface="B Nazanin" panose="00000400000000000000" pitchFamily="2" charset="-78"/>
              </a:rPr>
              <a:t>تصمیم گیری = سیستم شماره یک و دو</a:t>
            </a:r>
          </a:p>
          <a:p>
            <a:pPr marL="0" indent="0" algn="r">
              <a:buNone/>
            </a:pPr>
            <a:r>
              <a:rPr lang="fa-IR" sz="4300" dirty="0" smtClean="0">
                <a:cs typeface="B Nazanin" panose="00000400000000000000" pitchFamily="2" charset="-78"/>
              </a:rPr>
              <a:t>کارمند </a:t>
            </a:r>
            <a:r>
              <a:rPr lang="fa-IR" sz="4300" dirty="0">
                <a:cs typeface="B Nazanin" panose="00000400000000000000" pitchFamily="2" charset="-78"/>
              </a:rPr>
              <a:t>بهداشتی </a:t>
            </a:r>
            <a:r>
              <a:rPr lang="fa-IR" sz="4300" dirty="0" smtClean="0">
                <a:cs typeface="B Nazanin" panose="00000400000000000000" pitchFamily="2" charset="-78"/>
              </a:rPr>
              <a:t>کمک  به بیمار دیابتی برای گرفتن  تصمیم  </a:t>
            </a:r>
            <a:endParaRPr lang="en-US" sz="4300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en-US" sz="4300" dirty="0" smtClean="0">
                <a:cs typeface="B Nazanin" panose="00000400000000000000" pitchFamily="2" charset="-78"/>
              </a:rPr>
              <a:t> </a:t>
            </a:r>
            <a:r>
              <a:rPr lang="fa-IR" sz="4300" dirty="0" smtClean="0">
                <a:cs typeface="B Nazanin" panose="00000400000000000000" pitchFamily="2" charset="-78"/>
              </a:rPr>
              <a:t> با سیستم شماره 2 (کند ، آگاهانه ، منطقی ) مشاوره کاهش وزن </a:t>
            </a:r>
          </a:p>
          <a:p>
            <a:pPr marL="0" indent="0" algn="r">
              <a:buNone/>
            </a:pPr>
            <a:endParaRPr lang="fa-IR" sz="4400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44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68582"/>
            <a:ext cx="3397804" cy="195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8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مشاوره مشابه </a:t>
            </a:r>
            <a:r>
              <a:rPr lang="fa-IR" dirty="0" smtClean="0">
                <a:cs typeface="B Titr" panose="00000700000000000000" pitchFamily="2" charset="-78"/>
              </a:rPr>
              <a:t>تسهیلگری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8582"/>
            <a:ext cx="10515600" cy="4708381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fa-IR" sz="4400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4400" dirty="0">
              <a:cs typeface="B Nazanin" panose="00000400000000000000" pitchFamily="2" charset="-78"/>
            </a:endParaRPr>
          </a:p>
        </p:txBody>
      </p:sp>
      <p:pic>
        <p:nvPicPr>
          <p:cNvPr id="5" name="Content Placeholder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056" y="1468583"/>
            <a:ext cx="7517080" cy="486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2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کاربرد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نصیحت در </a:t>
            </a:r>
            <a:r>
              <a:rPr lang="fa-IR" sz="4000" dirty="0">
                <a:cs typeface="B Nazanin" panose="00000400000000000000" pitchFamily="2" charset="-78"/>
              </a:rPr>
              <a:t>مشاوره سلامت </a:t>
            </a:r>
            <a:r>
              <a:rPr lang="fa-IR" sz="4000" dirty="0" smtClean="0">
                <a:cs typeface="B Nazanin" panose="00000400000000000000" pitchFamily="2" charset="-78"/>
              </a:rPr>
              <a:t>( بیمار دیابتی ) 17 گیاه دارویی (رازیانه ، رزماری ) تجربه کارشناس تغذیه</a:t>
            </a: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درست، </a:t>
            </a:r>
            <a:r>
              <a:rPr lang="fa-IR" sz="4000" dirty="0">
                <a:cs typeface="B Nazanin" panose="00000400000000000000" pitchFamily="2" charset="-78"/>
              </a:rPr>
              <a:t>ممکن است فرد برای حل تمام مشکلات خود در آینده به کارمند بهداشت</a:t>
            </a:r>
            <a:r>
              <a:rPr lang="fa-IR" sz="4000" dirty="0" smtClean="0">
                <a:cs typeface="B Nazanin" panose="00000400000000000000" pitchFamily="2" charset="-78"/>
              </a:rPr>
              <a:t> </a:t>
            </a:r>
            <a:r>
              <a:rPr lang="fa-IR" sz="4000" dirty="0">
                <a:cs typeface="B Nazanin" panose="00000400000000000000" pitchFamily="2" charset="-78"/>
              </a:rPr>
              <a:t>وابسته شود. </a:t>
            </a:r>
            <a:endParaRPr lang="fa-IR" sz="4000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4000" dirty="0" smtClean="0">
                <a:cs typeface="B Nazanin" panose="00000400000000000000" pitchFamily="2" charset="-78"/>
              </a:rPr>
              <a:t>نادرست </a:t>
            </a:r>
            <a:r>
              <a:rPr lang="fa-IR" sz="4000" dirty="0">
                <a:cs typeface="B Nazanin" panose="00000400000000000000" pitchFamily="2" charset="-78"/>
              </a:rPr>
              <a:t>باشد، فرد عصبانی خواهد شد و دیگر به کارمند بهداشت اعتماد نخواهد کرد. </a:t>
            </a:r>
            <a:endParaRPr lang="fa-IR" sz="4000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4000" dirty="0">
                <a:cs typeface="B Nazanin" panose="00000400000000000000" pitchFamily="2" charset="-78"/>
              </a:rPr>
              <a:t>نتیجه :  هدف از </a:t>
            </a:r>
            <a:r>
              <a:rPr lang="fa-IR" sz="4000" dirty="0" smtClean="0">
                <a:cs typeface="B Nazanin" panose="00000400000000000000" pitchFamily="2" charset="-78"/>
              </a:rPr>
              <a:t>مشاوره سلامت کمک </a:t>
            </a:r>
            <a:r>
              <a:rPr lang="fa-IR" sz="4000" dirty="0">
                <a:cs typeface="B Nazanin" panose="00000400000000000000" pitchFamily="2" charset="-78"/>
              </a:rPr>
              <a:t>به افراد برای خودمراقبتی است. </a:t>
            </a:r>
          </a:p>
        </p:txBody>
      </p:sp>
    </p:spTree>
    <p:extLst>
      <p:ext uri="{BB962C8B-B14F-4D97-AF65-F5344CB8AC3E}">
        <p14:creationId xmlns:p14="http://schemas.microsoft.com/office/powerpoint/2010/main" val="420338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تفاوت حرفه های دیگر با تسهیلگری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8241115"/>
              </p:ext>
            </p:extLst>
          </p:nvPr>
        </p:nvGraphicFramePr>
        <p:xfrm>
          <a:off x="0" y="1755961"/>
          <a:ext cx="12191999" cy="43400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5367">
                  <a:extLst>
                    <a:ext uri="{9D8B030D-6E8A-4147-A177-3AD203B41FA5}">
                      <a16:colId xmlns:a16="http://schemas.microsoft.com/office/drawing/2014/main" val="391917327"/>
                    </a:ext>
                  </a:extLst>
                </a:gridCol>
                <a:gridCol w="5716632">
                  <a:extLst>
                    <a:ext uri="{9D8B030D-6E8A-4147-A177-3AD203B41FA5}">
                      <a16:colId xmlns:a16="http://schemas.microsoft.com/office/drawing/2014/main" val="2039207108"/>
                    </a:ext>
                  </a:extLst>
                </a:gridCol>
              </a:tblGrid>
              <a:tr h="802517">
                <a:tc>
                  <a:txBody>
                    <a:bodyPr/>
                    <a:lstStyle/>
                    <a:p>
                      <a:pPr algn="r"/>
                      <a:r>
                        <a:rPr lang="fa-IR" sz="4000" dirty="0" smtClean="0">
                          <a:cs typeface="B Nazanin" panose="00000400000000000000" pitchFamily="2" charset="-78"/>
                        </a:rPr>
                        <a:t>تسهیلگر</a:t>
                      </a:r>
                      <a:r>
                        <a:rPr lang="fa-IR" sz="40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endParaRPr lang="en-US" sz="4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4000" dirty="0" smtClean="0">
                          <a:cs typeface="B Nazanin" panose="00000400000000000000" pitchFamily="2" charset="-78"/>
                        </a:rPr>
                        <a:t>حرفه های دیگر ( فروشنده .....)</a:t>
                      </a:r>
                      <a:endParaRPr lang="en-US" sz="4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0843052"/>
                  </a:ext>
                </a:extLst>
              </a:tr>
              <a:tr h="1394203">
                <a:tc>
                  <a:txBody>
                    <a:bodyPr/>
                    <a:lstStyle/>
                    <a:p>
                      <a:pPr algn="r"/>
                      <a:r>
                        <a:rPr lang="fa-IR" sz="4000" dirty="0" smtClean="0">
                          <a:cs typeface="B Nazanin" panose="00000400000000000000" pitchFamily="2" charset="-78"/>
                        </a:rPr>
                        <a:t>کمک به مراجعین  برای تصمیم گیری خودش</a:t>
                      </a:r>
                      <a:endParaRPr lang="en-US" sz="4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4000" dirty="0" smtClean="0">
                          <a:cs typeface="B Nazanin" panose="00000400000000000000" pitchFamily="2" charset="-78"/>
                        </a:rPr>
                        <a:t>برای</a:t>
                      </a:r>
                      <a:r>
                        <a:rPr lang="fa-IR" sz="4000" baseline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4000" dirty="0" smtClean="0">
                          <a:cs typeface="B Nazanin" panose="00000400000000000000" pitchFamily="2" charset="-78"/>
                        </a:rPr>
                        <a:t>مشتریان تصمیم گیری می کند (القا ،</a:t>
                      </a:r>
                      <a:r>
                        <a:rPr lang="fa-IR" sz="4000" baseline="0" dirty="0" smtClean="0">
                          <a:cs typeface="B Nazanin" panose="00000400000000000000" pitchFamily="2" charset="-78"/>
                        </a:rPr>
                        <a:t> قضاوت) </a:t>
                      </a:r>
                      <a:endParaRPr lang="fa-IR" sz="4000" dirty="0" smtClean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4718121"/>
                  </a:ext>
                </a:extLst>
              </a:tr>
              <a:tr h="2143319">
                <a:tc>
                  <a:txBody>
                    <a:bodyPr/>
                    <a:lstStyle/>
                    <a:p>
                      <a:pPr algn="r"/>
                      <a:r>
                        <a:rPr lang="fa-IR" sz="4000" dirty="0" smtClean="0">
                          <a:cs typeface="B Nazanin" panose="00000400000000000000" pitchFamily="2" charset="-78"/>
                        </a:rPr>
                        <a:t>نگفتن این که همه چیز درست خواهد شد - مگر اینکه مطمئن باشید که درست می</a:t>
                      </a:r>
                      <a:r>
                        <a:rPr lang="fa-IR" sz="4000" baseline="0" dirty="0" smtClean="0">
                          <a:cs typeface="B Nazanin" panose="00000400000000000000" pitchFamily="2" charset="-78"/>
                        </a:rPr>
                        <a:t> شود</a:t>
                      </a:r>
                      <a:r>
                        <a:rPr lang="fa-IR" sz="4000" dirty="0" smtClean="0">
                          <a:cs typeface="B Nazanin" panose="00000400000000000000" pitchFamily="2" charset="-78"/>
                        </a:rPr>
                        <a:t> ( </a:t>
                      </a:r>
                      <a:r>
                        <a:rPr lang="fa-IR" sz="4000" baseline="0" dirty="0" smtClean="0">
                          <a:cs typeface="B Nazanin" panose="00000400000000000000" pitchFamily="2" charset="-78"/>
                        </a:rPr>
                        <a:t> انسولین  - سبک زندگی )</a:t>
                      </a:r>
                      <a:endParaRPr lang="en-US" sz="4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4000" dirty="0" smtClean="0">
                          <a:cs typeface="B Nazanin" panose="00000400000000000000" pitchFamily="2" charset="-78"/>
                        </a:rPr>
                        <a:t>اطمینان ناخواسته  </a:t>
                      </a:r>
                      <a:endParaRPr lang="en-US" sz="4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9195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91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مهارت تسهیلگری برای آموزش فردی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0" y="1565563"/>
            <a:ext cx="11042072" cy="5292437"/>
          </a:xfrm>
        </p:spPr>
      </p:pic>
    </p:spTree>
    <p:extLst>
      <p:ext uri="{BB962C8B-B14F-4D97-AF65-F5344CB8AC3E}">
        <p14:creationId xmlns:p14="http://schemas.microsoft.com/office/powerpoint/2010/main" val="110508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Calibri Light"/>
        <a:ea typeface=""/>
        <a:cs typeface="B Titr"/>
      </a:majorFont>
      <a:minorFont>
        <a:latin typeface="Calibri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6277</TotalTime>
  <Words>491</Words>
  <Application>Microsoft Office PowerPoint</Application>
  <PresentationFormat>Widescreen</PresentationFormat>
  <Paragraphs>70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 Nazanin</vt:lpstr>
      <vt:lpstr>B Titr</vt:lpstr>
      <vt:lpstr>Calibri</vt:lpstr>
      <vt:lpstr>Calibri Light</vt:lpstr>
      <vt:lpstr>Office Theme</vt:lpstr>
      <vt:lpstr>به نام خدا</vt:lpstr>
      <vt:lpstr>PowerPoint Presentation</vt:lpstr>
      <vt:lpstr>آموزش و ارتقای سلامت </vt:lpstr>
      <vt:lpstr>شباهت ها و تفاوت های کار تسهیلگر با حرفه های مشابه   مهارت های لازم برای تسهیلگری  </vt:lpstr>
      <vt:lpstr>مشاوره مشابه تسهیلگری</vt:lpstr>
      <vt:lpstr>مشاوره مشابه تسهیلگری</vt:lpstr>
      <vt:lpstr>کاربرد</vt:lpstr>
      <vt:lpstr>تفاوت حرفه های دیگر با تسهیلگری</vt:lpstr>
      <vt:lpstr>مهارت تسهیلگری برای آموزش فردی</vt:lpstr>
      <vt:lpstr>مهارت تسهیلگری برای آموزش فردی</vt:lpstr>
      <vt:lpstr>مهارت تسهیلگری برای آموزش گروهی </vt:lpstr>
      <vt:lpstr>مهارت تسهیلگری برای آموزش گروهی </vt:lpstr>
      <vt:lpstr>مهارت تسهیلگری برای آموزش گروهی </vt:lpstr>
      <vt:lpstr>مهارت های تسهیلگری برای  آموزش جامعه </vt:lpstr>
      <vt:lpstr>مهارت های تسهیلگری برای  آموزش جامعه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A.R.I</cp:lastModifiedBy>
  <cp:revision>305</cp:revision>
  <dcterms:created xsi:type="dcterms:W3CDTF">2022-01-31T08:00:19Z</dcterms:created>
  <dcterms:modified xsi:type="dcterms:W3CDTF">2022-05-21T04:10:42Z</dcterms:modified>
</cp:coreProperties>
</file>